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259" r:id="rId2"/>
    <p:sldId id="260" r:id="rId3"/>
    <p:sldId id="261" r:id="rId4"/>
    <p:sldId id="262" r:id="rId5"/>
    <p:sldId id="263" r:id="rId6"/>
    <p:sldId id="266" r:id="rId7"/>
    <p:sldId id="265" r:id="rId8"/>
    <p:sldId id="268" r:id="rId9"/>
    <p:sldId id="269" r:id="rId10"/>
    <p:sldId id="271" r:id="rId11"/>
    <p:sldId id="272" r:id="rId12"/>
    <p:sldId id="273" r:id="rId13"/>
    <p:sldId id="274" r:id="rId14"/>
    <p:sldId id="315"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6" r:id="rId54"/>
  </p:sldIdLst>
  <p:sldSz cx="9144000" cy="6858000" type="letter"/>
  <p:notesSz cx="7010400" cy="9296400"/>
  <p:defaultTextStyle>
    <a:defPPr>
      <a:defRPr lang="es-E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E502B"/>
    <a:srgbClr val="04502E"/>
    <a:srgbClr val="68B679"/>
    <a:srgbClr val="A6A62A"/>
    <a:srgbClr val="5ADE79"/>
    <a:srgbClr val="77C0A1"/>
    <a:srgbClr val="FF99FF"/>
    <a:srgbClr val="69B7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p:cViewPr varScale="1">
        <p:scale>
          <a:sx n="69" d="100"/>
          <a:sy n="69" d="100"/>
        </p:scale>
        <p:origin x="-11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90"/>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860D1-1424-4897-9F0B-E3132347FA2F}" type="doc">
      <dgm:prSet loTypeId="urn:microsoft.com/office/officeart/2005/8/layout/hProcess4" loCatId="process" qsTypeId="urn:microsoft.com/office/officeart/2005/8/quickstyle/simple2" qsCatId="simple" csTypeId="urn:microsoft.com/office/officeart/2005/8/colors/colorful1#1" csCatId="colorful" phldr="1"/>
      <dgm:spPr/>
      <dgm:t>
        <a:bodyPr/>
        <a:lstStyle/>
        <a:p>
          <a:endParaRPr lang="es-ES"/>
        </a:p>
      </dgm:t>
    </dgm:pt>
    <dgm:pt modelId="{DCFB5B6A-1CDE-4D62-A1C7-934147AEC363}">
      <dgm:prSet phldrT="[Texto]" custT="1"/>
      <dgm:spPr>
        <a:solidFill>
          <a:schemeClr val="accent3">
            <a:lumMod val="85000"/>
          </a:schemeClr>
        </a:solidFill>
        <a:ln>
          <a:solidFill>
            <a:srgbClr val="04502E"/>
          </a:solidFill>
        </a:ln>
      </dgm:spPr>
      <dgm:t>
        <a:bodyPr lIns="0" anchor="ctr"/>
        <a:lstStyle/>
        <a:p>
          <a:pPr algn="just"/>
          <a:r>
            <a:rPr lang="es-MX" sz="1400" b="1" dirty="0">
              <a:latin typeface="Arial" pitchFamily="34" charset="0"/>
              <a:cs typeface="Arial" pitchFamily="34" charset="0"/>
            </a:rPr>
            <a:t>Preparación de la elección</a:t>
          </a:r>
          <a:endParaRPr lang="es-ES" sz="1400" b="1" dirty="0">
            <a:latin typeface="Arial" pitchFamily="34" charset="0"/>
            <a:cs typeface="Arial" pitchFamily="34" charset="0"/>
          </a:endParaRPr>
        </a:p>
      </dgm:t>
    </dgm:pt>
    <dgm:pt modelId="{41D36E4D-1A11-41E3-BB07-BD4BA7233532}" type="parTrans" cxnId="{657DF5DF-5A93-48A8-99F7-337CCA3F9648}">
      <dgm:prSet/>
      <dgm:spPr/>
      <dgm:t>
        <a:bodyPr/>
        <a:lstStyle/>
        <a:p>
          <a:endParaRPr lang="es-ES"/>
        </a:p>
      </dgm:t>
    </dgm:pt>
    <dgm:pt modelId="{F4E51055-5D71-440E-AF37-F898B9A52C50}" type="sibTrans" cxnId="{657DF5DF-5A93-48A8-99F7-337CCA3F9648}">
      <dgm:prSet/>
      <dgm:spPr/>
      <dgm:t>
        <a:bodyPr/>
        <a:lstStyle/>
        <a:p>
          <a:endParaRPr lang="es-ES"/>
        </a:p>
      </dgm:t>
    </dgm:pt>
    <dgm:pt modelId="{CED602D4-B288-48ED-9E3D-6FE3BC0D24ED}">
      <dgm:prSet phldrT="[Texto]" custT="1"/>
      <dgm:spPr>
        <a:solidFill>
          <a:srgbClr val="68B679"/>
        </a:solidFill>
      </dgm:spPr>
      <dgm:t>
        <a:bodyPr/>
        <a:lstStyle/>
        <a:p>
          <a:pPr algn="ctr"/>
          <a:r>
            <a:rPr lang="es-MX" sz="1300" dirty="0">
              <a:solidFill>
                <a:schemeClr val="tx1"/>
              </a:solidFill>
              <a:latin typeface="Antique Olive Roman" pitchFamily="34" charset="0"/>
            </a:rPr>
            <a:t>2ª etapa</a:t>
          </a:r>
        </a:p>
        <a:p>
          <a:pPr algn="ctr"/>
          <a:r>
            <a:rPr lang="es-MX" sz="1300" dirty="0">
              <a:solidFill>
                <a:schemeClr val="tx1"/>
              </a:solidFill>
              <a:latin typeface="Antique Olive Roman" pitchFamily="34" charset="0"/>
            </a:rPr>
            <a:t>primer domingo de julio</a:t>
          </a:r>
          <a:endParaRPr lang="es-ES" sz="1300" dirty="0">
            <a:solidFill>
              <a:schemeClr val="tx1"/>
            </a:solidFill>
            <a:latin typeface="Antique Olive Roman" pitchFamily="34" charset="0"/>
          </a:endParaRPr>
        </a:p>
      </dgm:t>
    </dgm:pt>
    <dgm:pt modelId="{8A68C8C6-168C-404D-B515-9C3E2B164760}" type="parTrans" cxnId="{B00A03BE-6F02-4BA3-BB23-0955A25B212E}">
      <dgm:prSet/>
      <dgm:spPr/>
      <dgm:t>
        <a:bodyPr/>
        <a:lstStyle/>
        <a:p>
          <a:endParaRPr lang="es-ES"/>
        </a:p>
      </dgm:t>
    </dgm:pt>
    <dgm:pt modelId="{02496613-D654-466B-A55A-382DCEBB2F77}" type="sibTrans" cxnId="{B00A03BE-6F02-4BA3-BB23-0955A25B212E}">
      <dgm:prSet/>
      <dgm:spPr>
        <a:solidFill>
          <a:srgbClr val="04502E"/>
        </a:solidFill>
      </dgm:spPr>
      <dgm:t>
        <a:bodyPr/>
        <a:lstStyle/>
        <a:p>
          <a:endParaRPr lang="es-ES"/>
        </a:p>
      </dgm:t>
    </dgm:pt>
    <dgm:pt modelId="{D7CC7765-94DE-45B8-913A-4613FC4C3B52}">
      <dgm:prSet phldrT="[Texto]" custT="1"/>
      <dgm:spPr>
        <a:solidFill>
          <a:schemeClr val="accent3">
            <a:lumMod val="85000"/>
          </a:schemeClr>
        </a:solidFill>
        <a:ln>
          <a:solidFill>
            <a:srgbClr val="04502E"/>
          </a:solidFill>
        </a:ln>
      </dgm:spPr>
      <dgm:t>
        <a:bodyPr lIns="72000" anchor="ctr"/>
        <a:lstStyle/>
        <a:p>
          <a:pPr algn="ctr"/>
          <a:r>
            <a:rPr lang="es-MX" sz="1400" b="1" dirty="0">
              <a:latin typeface="Arial" pitchFamily="34" charset="0"/>
              <a:cs typeface="Arial" pitchFamily="34" charset="0"/>
            </a:rPr>
            <a:t>Jornada electoral</a:t>
          </a:r>
          <a:endParaRPr lang="es-ES" sz="1400" b="1" dirty="0">
            <a:latin typeface="Arial" pitchFamily="34" charset="0"/>
            <a:cs typeface="Arial" pitchFamily="34" charset="0"/>
          </a:endParaRPr>
        </a:p>
      </dgm:t>
    </dgm:pt>
    <dgm:pt modelId="{528EF8D3-0141-4D6D-AA7C-9BB6E614763B}" type="parTrans" cxnId="{FF55E5FB-5409-4ABB-B812-926A3676DD10}">
      <dgm:prSet/>
      <dgm:spPr/>
      <dgm:t>
        <a:bodyPr/>
        <a:lstStyle/>
        <a:p>
          <a:endParaRPr lang="es-ES"/>
        </a:p>
      </dgm:t>
    </dgm:pt>
    <dgm:pt modelId="{6F019C55-FD58-4676-8655-5E77DC7458F5}" type="sibTrans" cxnId="{FF55E5FB-5409-4ABB-B812-926A3676DD10}">
      <dgm:prSet/>
      <dgm:spPr/>
      <dgm:t>
        <a:bodyPr/>
        <a:lstStyle/>
        <a:p>
          <a:endParaRPr lang="es-ES"/>
        </a:p>
      </dgm:t>
    </dgm:pt>
    <dgm:pt modelId="{ACBC821F-8CF4-4D23-B664-F1BB587B30B0}">
      <dgm:prSet phldrT="[Texto]" custT="1"/>
      <dgm:spPr>
        <a:solidFill>
          <a:srgbClr val="68B679"/>
        </a:solidFill>
      </dgm:spPr>
      <dgm:t>
        <a:bodyPr anchor="ctr"/>
        <a:lstStyle/>
        <a:p>
          <a:pPr algn="ctr"/>
          <a:r>
            <a:rPr lang="es-MX" sz="1400" dirty="0">
              <a:solidFill>
                <a:schemeClr val="tx1"/>
              </a:solidFill>
              <a:latin typeface="Antique Olive Roman" pitchFamily="34" charset="0"/>
            </a:rPr>
            <a:t>3ª etapa</a:t>
          </a:r>
        </a:p>
        <a:p>
          <a:pPr algn="ctr"/>
          <a:r>
            <a:rPr lang="es-MX" sz="1400" dirty="0">
              <a:solidFill>
                <a:schemeClr val="tx1"/>
              </a:solidFill>
              <a:latin typeface="Antique Olive Roman" pitchFamily="34" charset="0"/>
            </a:rPr>
            <a:t> julio</a:t>
          </a:r>
          <a:endParaRPr lang="es-ES" sz="1400" dirty="0">
            <a:solidFill>
              <a:schemeClr val="tx1"/>
            </a:solidFill>
            <a:latin typeface="Antique Olive Roman" pitchFamily="34" charset="0"/>
          </a:endParaRPr>
        </a:p>
      </dgm:t>
    </dgm:pt>
    <dgm:pt modelId="{30A0C413-D59C-4DD3-9E82-ACFDBA762EBC}" type="parTrans" cxnId="{742D1D9A-3543-413B-BC40-3A26BEC3FE86}">
      <dgm:prSet/>
      <dgm:spPr/>
      <dgm:t>
        <a:bodyPr/>
        <a:lstStyle/>
        <a:p>
          <a:endParaRPr lang="es-ES"/>
        </a:p>
      </dgm:t>
    </dgm:pt>
    <dgm:pt modelId="{05523B09-C054-46BD-B6AB-834F7ECC6711}" type="sibTrans" cxnId="{742D1D9A-3543-413B-BC40-3A26BEC3FE86}">
      <dgm:prSet/>
      <dgm:spPr>
        <a:solidFill>
          <a:srgbClr val="04502E"/>
        </a:solidFill>
      </dgm:spPr>
      <dgm:t>
        <a:bodyPr/>
        <a:lstStyle/>
        <a:p>
          <a:endParaRPr lang="es-ES"/>
        </a:p>
      </dgm:t>
    </dgm:pt>
    <dgm:pt modelId="{AC1CE8A0-41F1-4ACD-9141-155950083283}">
      <dgm:prSet phldrT="[Texto]" custT="1"/>
      <dgm:spPr>
        <a:solidFill>
          <a:schemeClr val="accent3">
            <a:lumMod val="85000"/>
          </a:schemeClr>
        </a:solidFill>
        <a:ln>
          <a:solidFill>
            <a:srgbClr val="04502E"/>
          </a:solidFill>
        </a:ln>
      </dgm:spPr>
      <dgm:t>
        <a:bodyPr lIns="0" anchor="ctr"/>
        <a:lstStyle/>
        <a:p>
          <a:pPr algn="just"/>
          <a:r>
            <a:rPr lang="es-MX" sz="1400" b="1" dirty="0">
              <a:latin typeface="Arial" pitchFamily="34" charset="0"/>
              <a:cs typeface="Arial" pitchFamily="34" charset="0"/>
            </a:rPr>
            <a:t>Resultados y declaraciones de validez de las elecciones</a:t>
          </a:r>
          <a:endParaRPr lang="es-ES" sz="1400" b="1" dirty="0">
            <a:latin typeface="Arial" pitchFamily="34" charset="0"/>
            <a:cs typeface="Arial" pitchFamily="34" charset="0"/>
          </a:endParaRPr>
        </a:p>
      </dgm:t>
    </dgm:pt>
    <dgm:pt modelId="{05E5212C-B1EB-4B07-810C-ABA01C154A46}" type="parTrans" cxnId="{33289EA1-4055-481E-B53A-69942CD0FF74}">
      <dgm:prSet/>
      <dgm:spPr/>
      <dgm:t>
        <a:bodyPr/>
        <a:lstStyle/>
        <a:p>
          <a:endParaRPr lang="es-ES"/>
        </a:p>
      </dgm:t>
    </dgm:pt>
    <dgm:pt modelId="{978ACC49-3DE5-4F37-82AD-86BA0E29A563}" type="sibTrans" cxnId="{33289EA1-4055-481E-B53A-69942CD0FF74}">
      <dgm:prSet/>
      <dgm:spPr/>
      <dgm:t>
        <a:bodyPr/>
        <a:lstStyle/>
        <a:p>
          <a:endParaRPr lang="es-ES"/>
        </a:p>
      </dgm:t>
    </dgm:pt>
    <dgm:pt modelId="{C84CA63C-A11E-45A7-B50D-0B7A3B3C63CC}">
      <dgm:prSet phldrT="[Texto]" custT="1"/>
      <dgm:spPr>
        <a:solidFill>
          <a:srgbClr val="68B679"/>
        </a:solidFill>
      </dgm:spPr>
      <dgm:t>
        <a:bodyPr/>
        <a:lstStyle/>
        <a:p>
          <a:pPr algn="ctr"/>
          <a:r>
            <a:rPr lang="es-MX" sz="1300" dirty="0">
              <a:solidFill>
                <a:schemeClr val="tx1"/>
              </a:solidFill>
              <a:latin typeface="Antique Olive Roman" pitchFamily="34" charset="0"/>
            </a:rPr>
            <a:t>1ª</a:t>
          </a:r>
          <a:r>
            <a:rPr lang="es-MX" sz="1400" dirty="0">
              <a:solidFill>
                <a:schemeClr val="tx1"/>
              </a:solidFill>
              <a:latin typeface="Antique Olive Roman" pitchFamily="34" charset="0"/>
            </a:rPr>
            <a:t> etapa</a:t>
          </a:r>
        </a:p>
        <a:p>
          <a:pPr algn="ctr"/>
          <a:r>
            <a:rPr lang="es-MX" sz="1400" dirty="0">
              <a:solidFill>
                <a:schemeClr val="tx1"/>
              </a:solidFill>
              <a:latin typeface="Antique Olive Roman" pitchFamily="34" charset="0"/>
            </a:rPr>
            <a:t>septiembre-junio </a:t>
          </a:r>
          <a:endParaRPr lang="es-ES" sz="1400" dirty="0">
            <a:solidFill>
              <a:schemeClr val="tx1"/>
            </a:solidFill>
            <a:latin typeface="Antique Olive Roman" pitchFamily="34" charset="0"/>
          </a:endParaRPr>
        </a:p>
      </dgm:t>
    </dgm:pt>
    <dgm:pt modelId="{D14625FA-247B-4491-98F2-3A8B29A999B3}" type="sibTrans" cxnId="{660732F7-6E45-427E-855D-518DFAAF041A}">
      <dgm:prSet/>
      <dgm:spPr>
        <a:solidFill>
          <a:srgbClr val="04502E"/>
        </a:solidFill>
      </dgm:spPr>
      <dgm:t>
        <a:bodyPr/>
        <a:lstStyle/>
        <a:p>
          <a:endParaRPr lang="es-ES"/>
        </a:p>
      </dgm:t>
    </dgm:pt>
    <dgm:pt modelId="{77BA8895-D0B3-4744-9B03-1545427F07A6}" type="parTrans" cxnId="{660732F7-6E45-427E-855D-518DFAAF041A}">
      <dgm:prSet/>
      <dgm:spPr/>
      <dgm:t>
        <a:bodyPr/>
        <a:lstStyle/>
        <a:p>
          <a:endParaRPr lang="es-ES"/>
        </a:p>
      </dgm:t>
    </dgm:pt>
    <dgm:pt modelId="{26327A76-21A7-4C05-8D1F-877B266104FE}">
      <dgm:prSet phldrT="[Texto]" custT="1"/>
      <dgm:spPr>
        <a:solidFill>
          <a:srgbClr val="68B679"/>
        </a:solidFill>
      </dgm:spPr>
      <dgm:t>
        <a:bodyPr/>
        <a:lstStyle/>
        <a:p>
          <a:pPr algn="ctr"/>
          <a:r>
            <a:rPr lang="es-MX" sz="1300" dirty="0">
              <a:latin typeface="Antique Olive Roman" pitchFamily="34" charset="0"/>
            </a:rPr>
            <a:t>4ª etapa</a:t>
          </a:r>
        </a:p>
        <a:p>
          <a:pPr algn="ctr"/>
          <a:r>
            <a:rPr lang="es-MX" sz="1300" dirty="0">
              <a:latin typeface="Antique Olive Roman" pitchFamily="34" charset="0"/>
            </a:rPr>
            <a:t> julio – septiembre</a:t>
          </a:r>
        </a:p>
        <a:p>
          <a:pPr algn="ctr"/>
          <a:r>
            <a:rPr lang="es-MX" sz="1300" dirty="0">
              <a:latin typeface="Antique Olive Roman" pitchFamily="34" charset="0"/>
            </a:rPr>
            <a:t>2018</a:t>
          </a:r>
          <a:endParaRPr lang="es-ES" sz="1300" dirty="0">
            <a:latin typeface="Antique Olive Roman" pitchFamily="34" charset="0"/>
          </a:endParaRPr>
        </a:p>
      </dgm:t>
    </dgm:pt>
    <dgm:pt modelId="{D649B3BE-40B0-4730-8061-E098DD6D29E0}" type="parTrans" cxnId="{396B4C66-F906-4247-8034-CF2C001161C1}">
      <dgm:prSet/>
      <dgm:spPr/>
      <dgm:t>
        <a:bodyPr/>
        <a:lstStyle/>
        <a:p>
          <a:endParaRPr lang="es-ES"/>
        </a:p>
      </dgm:t>
    </dgm:pt>
    <dgm:pt modelId="{EBB5DCFA-F60B-41AA-BAA3-0F2DCA3D4E84}" type="sibTrans" cxnId="{396B4C66-F906-4247-8034-CF2C001161C1}">
      <dgm:prSet/>
      <dgm:spPr/>
      <dgm:t>
        <a:bodyPr/>
        <a:lstStyle/>
        <a:p>
          <a:endParaRPr lang="es-ES"/>
        </a:p>
      </dgm:t>
    </dgm:pt>
    <dgm:pt modelId="{5E63472C-7014-4D2F-A8F4-BEE467E5F004}">
      <dgm:prSet phldrT="[Texto]" custT="1"/>
      <dgm:spPr>
        <a:solidFill>
          <a:schemeClr val="accent3">
            <a:lumMod val="85000"/>
          </a:schemeClr>
        </a:solidFill>
        <a:ln>
          <a:solidFill>
            <a:srgbClr val="04502E"/>
          </a:solidFill>
        </a:ln>
      </dgm:spPr>
      <dgm:t>
        <a:bodyPr lIns="0" tIns="0" anchor="ctr"/>
        <a:lstStyle/>
        <a:p>
          <a:pPr algn="just"/>
          <a:r>
            <a:rPr lang="es-MX" sz="1400" b="1" dirty="0">
              <a:latin typeface="Arial" pitchFamily="34" charset="0"/>
              <a:cs typeface="Arial" pitchFamily="34" charset="0"/>
            </a:rPr>
            <a:t>Dictamen y declaración de validez de la elección de presidente electo</a:t>
          </a:r>
          <a:endParaRPr lang="es-ES" sz="1400" b="1" dirty="0">
            <a:latin typeface="Arial" pitchFamily="34" charset="0"/>
            <a:cs typeface="Arial" pitchFamily="34" charset="0"/>
          </a:endParaRPr>
        </a:p>
      </dgm:t>
    </dgm:pt>
    <dgm:pt modelId="{40D4B799-4C36-49F2-90CC-D2BC30A725E9}" type="parTrans" cxnId="{C4155A86-C8BF-40AD-8472-D383F34DF54A}">
      <dgm:prSet/>
      <dgm:spPr/>
      <dgm:t>
        <a:bodyPr/>
        <a:lstStyle/>
        <a:p>
          <a:endParaRPr lang="es-ES"/>
        </a:p>
      </dgm:t>
    </dgm:pt>
    <dgm:pt modelId="{42C869BD-7698-4085-9859-F5073C482B96}" type="sibTrans" cxnId="{C4155A86-C8BF-40AD-8472-D383F34DF54A}">
      <dgm:prSet/>
      <dgm:spPr/>
      <dgm:t>
        <a:bodyPr/>
        <a:lstStyle/>
        <a:p>
          <a:endParaRPr lang="es-ES"/>
        </a:p>
      </dgm:t>
    </dgm:pt>
    <dgm:pt modelId="{F0283FD9-BC68-4BF5-95FD-80F80DD26798}" type="pres">
      <dgm:prSet presAssocID="{A51860D1-1424-4897-9F0B-E3132347FA2F}" presName="Name0" presStyleCnt="0">
        <dgm:presLayoutVars>
          <dgm:dir/>
          <dgm:animLvl val="lvl"/>
          <dgm:resizeHandles val="exact"/>
        </dgm:presLayoutVars>
      </dgm:prSet>
      <dgm:spPr/>
      <dgm:t>
        <a:bodyPr/>
        <a:lstStyle/>
        <a:p>
          <a:endParaRPr lang="es-MX"/>
        </a:p>
      </dgm:t>
    </dgm:pt>
    <dgm:pt modelId="{29125B6E-ADF0-47A2-9B23-5FEE467C76E1}" type="pres">
      <dgm:prSet presAssocID="{A51860D1-1424-4897-9F0B-E3132347FA2F}" presName="tSp" presStyleCnt="0"/>
      <dgm:spPr/>
    </dgm:pt>
    <dgm:pt modelId="{B9D9D03B-37C5-4703-8A92-24A8DB35B649}" type="pres">
      <dgm:prSet presAssocID="{A51860D1-1424-4897-9F0B-E3132347FA2F}" presName="bSp" presStyleCnt="0"/>
      <dgm:spPr/>
    </dgm:pt>
    <dgm:pt modelId="{17C68789-9A8B-49BD-9845-03198F2DB07E}" type="pres">
      <dgm:prSet presAssocID="{A51860D1-1424-4897-9F0B-E3132347FA2F}" presName="process" presStyleCnt="0"/>
      <dgm:spPr/>
    </dgm:pt>
    <dgm:pt modelId="{1EB80995-048C-417E-9A8D-FC3A7996FE5F}" type="pres">
      <dgm:prSet presAssocID="{C84CA63C-A11E-45A7-B50D-0B7A3B3C63CC}" presName="composite1" presStyleCnt="0"/>
      <dgm:spPr/>
    </dgm:pt>
    <dgm:pt modelId="{3CE8815C-32D2-415B-BE7C-50D6F7019779}" type="pres">
      <dgm:prSet presAssocID="{C84CA63C-A11E-45A7-B50D-0B7A3B3C63CC}" presName="dummyNode1" presStyleLbl="node1" presStyleIdx="0" presStyleCnt="4"/>
      <dgm:spPr/>
    </dgm:pt>
    <dgm:pt modelId="{57DBA105-659C-4AD5-91F6-16B7658BF669}" type="pres">
      <dgm:prSet presAssocID="{C84CA63C-A11E-45A7-B50D-0B7A3B3C63CC}" presName="childNode1" presStyleLbl="bgAcc1" presStyleIdx="0" presStyleCnt="4">
        <dgm:presLayoutVars>
          <dgm:bulletEnabled val="1"/>
        </dgm:presLayoutVars>
      </dgm:prSet>
      <dgm:spPr/>
      <dgm:t>
        <a:bodyPr/>
        <a:lstStyle/>
        <a:p>
          <a:endParaRPr lang="es-MX"/>
        </a:p>
      </dgm:t>
    </dgm:pt>
    <dgm:pt modelId="{36B08BFF-ECBA-4C97-A2A0-97FB231F86D3}" type="pres">
      <dgm:prSet presAssocID="{C84CA63C-A11E-45A7-B50D-0B7A3B3C63CC}" presName="childNode1tx" presStyleLbl="bgAcc1" presStyleIdx="0" presStyleCnt="4">
        <dgm:presLayoutVars>
          <dgm:bulletEnabled val="1"/>
        </dgm:presLayoutVars>
      </dgm:prSet>
      <dgm:spPr/>
      <dgm:t>
        <a:bodyPr/>
        <a:lstStyle/>
        <a:p>
          <a:endParaRPr lang="es-MX"/>
        </a:p>
      </dgm:t>
    </dgm:pt>
    <dgm:pt modelId="{D9D3841B-D9E6-4ABC-87A1-7E0E6C78B041}" type="pres">
      <dgm:prSet presAssocID="{C84CA63C-A11E-45A7-B50D-0B7A3B3C63CC}" presName="parentNode1" presStyleLbl="node1" presStyleIdx="0" presStyleCnt="4">
        <dgm:presLayoutVars>
          <dgm:chMax val="1"/>
          <dgm:bulletEnabled val="1"/>
        </dgm:presLayoutVars>
      </dgm:prSet>
      <dgm:spPr/>
      <dgm:t>
        <a:bodyPr/>
        <a:lstStyle/>
        <a:p>
          <a:endParaRPr lang="es-MX"/>
        </a:p>
      </dgm:t>
    </dgm:pt>
    <dgm:pt modelId="{7A9D077E-A8C6-4BC3-80B8-F36418953001}" type="pres">
      <dgm:prSet presAssocID="{C84CA63C-A11E-45A7-B50D-0B7A3B3C63CC}" presName="connSite1" presStyleCnt="0"/>
      <dgm:spPr/>
    </dgm:pt>
    <dgm:pt modelId="{C29EE138-4594-40B8-B502-ACA3A777A0DF}" type="pres">
      <dgm:prSet presAssocID="{D14625FA-247B-4491-98F2-3A8B29A999B3}" presName="Name9" presStyleLbl="sibTrans2D1" presStyleIdx="0" presStyleCnt="3"/>
      <dgm:spPr/>
      <dgm:t>
        <a:bodyPr/>
        <a:lstStyle/>
        <a:p>
          <a:endParaRPr lang="es-MX"/>
        </a:p>
      </dgm:t>
    </dgm:pt>
    <dgm:pt modelId="{E2369D53-029A-45A7-AD80-11CB360B31B0}" type="pres">
      <dgm:prSet presAssocID="{CED602D4-B288-48ED-9E3D-6FE3BC0D24ED}" presName="composite2" presStyleCnt="0"/>
      <dgm:spPr/>
    </dgm:pt>
    <dgm:pt modelId="{FEEEF579-4CAF-48BB-B545-284CC2FA47E6}" type="pres">
      <dgm:prSet presAssocID="{CED602D4-B288-48ED-9E3D-6FE3BC0D24ED}" presName="dummyNode2" presStyleLbl="node1" presStyleIdx="0" presStyleCnt="4"/>
      <dgm:spPr/>
    </dgm:pt>
    <dgm:pt modelId="{4B0FFF38-47DA-49A3-BF61-153914227464}" type="pres">
      <dgm:prSet presAssocID="{CED602D4-B288-48ED-9E3D-6FE3BC0D24ED}" presName="childNode2" presStyleLbl="bgAcc1" presStyleIdx="1" presStyleCnt="4" custLinFactNeighborX="-2860" custLinFactNeighborY="2777">
        <dgm:presLayoutVars>
          <dgm:bulletEnabled val="1"/>
        </dgm:presLayoutVars>
      </dgm:prSet>
      <dgm:spPr/>
      <dgm:t>
        <a:bodyPr/>
        <a:lstStyle/>
        <a:p>
          <a:endParaRPr lang="es-MX"/>
        </a:p>
      </dgm:t>
    </dgm:pt>
    <dgm:pt modelId="{66797DA5-B4FA-4463-A615-DA97D08D561B}" type="pres">
      <dgm:prSet presAssocID="{CED602D4-B288-48ED-9E3D-6FE3BC0D24ED}" presName="childNode2tx" presStyleLbl="bgAcc1" presStyleIdx="1" presStyleCnt="4">
        <dgm:presLayoutVars>
          <dgm:bulletEnabled val="1"/>
        </dgm:presLayoutVars>
      </dgm:prSet>
      <dgm:spPr/>
      <dgm:t>
        <a:bodyPr/>
        <a:lstStyle/>
        <a:p>
          <a:endParaRPr lang="es-MX"/>
        </a:p>
      </dgm:t>
    </dgm:pt>
    <dgm:pt modelId="{992DC460-5844-47EB-AF97-B62A6FDE9FB5}" type="pres">
      <dgm:prSet presAssocID="{CED602D4-B288-48ED-9E3D-6FE3BC0D24ED}" presName="parentNode2" presStyleLbl="node1" presStyleIdx="1" presStyleCnt="4" custScaleY="135193">
        <dgm:presLayoutVars>
          <dgm:chMax val="0"/>
          <dgm:bulletEnabled val="1"/>
        </dgm:presLayoutVars>
      </dgm:prSet>
      <dgm:spPr/>
      <dgm:t>
        <a:bodyPr/>
        <a:lstStyle/>
        <a:p>
          <a:endParaRPr lang="es-MX"/>
        </a:p>
      </dgm:t>
    </dgm:pt>
    <dgm:pt modelId="{14B3AFCE-20F5-4E5A-9D83-7A8396D27F93}" type="pres">
      <dgm:prSet presAssocID="{CED602D4-B288-48ED-9E3D-6FE3BC0D24ED}" presName="connSite2" presStyleCnt="0"/>
      <dgm:spPr/>
    </dgm:pt>
    <dgm:pt modelId="{AEB964CB-68FD-4AE3-B9FC-7B02E25832C6}" type="pres">
      <dgm:prSet presAssocID="{02496613-D654-466B-A55A-382DCEBB2F77}" presName="Name18" presStyleLbl="sibTrans2D1" presStyleIdx="1" presStyleCnt="3"/>
      <dgm:spPr/>
      <dgm:t>
        <a:bodyPr/>
        <a:lstStyle/>
        <a:p>
          <a:endParaRPr lang="es-MX"/>
        </a:p>
      </dgm:t>
    </dgm:pt>
    <dgm:pt modelId="{4EA82E39-CFA5-4319-9050-F616FA855227}" type="pres">
      <dgm:prSet presAssocID="{ACBC821F-8CF4-4D23-B664-F1BB587B30B0}" presName="composite1" presStyleCnt="0"/>
      <dgm:spPr/>
    </dgm:pt>
    <dgm:pt modelId="{B2C4240A-A41A-4E43-B6AC-90A867496D5E}" type="pres">
      <dgm:prSet presAssocID="{ACBC821F-8CF4-4D23-B664-F1BB587B30B0}" presName="dummyNode1" presStyleLbl="node1" presStyleIdx="1" presStyleCnt="4"/>
      <dgm:spPr/>
    </dgm:pt>
    <dgm:pt modelId="{A7553641-5BA4-4159-900B-C01D4EDE8B01}" type="pres">
      <dgm:prSet presAssocID="{ACBC821F-8CF4-4D23-B664-F1BB587B30B0}" presName="childNode1" presStyleLbl="bgAcc1" presStyleIdx="2" presStyleCnt="4" custLinFactNeighborX="30" custLinFactNeighborY="-1098">
        <dgm:presLayoutVars>
          <dgm:bulletEnabled val="1"/>
        </dgm:presLayoutVars>
      </dgm:prSet>
      <dgm:spPr/>
      <dgm:t>
        <a:bodyPr/>
        <a:lstStyle/>
        <a:p>
          <a:endParaRPr lang="es-MX"/>
        </a:p>
      </dgm:t>
    </dgm:pt>
    <dgm:pt modelId="{3E18E0BE-36B1-4119-A10F-4A1B1E6DD70C}" type="pres">
      <dgm:prSet presAssocID="{ACBC821F-8CF4-4D23-B664-F1BB587B30B0}" presName="childNode1tx" presStyleLbl="bgAcc1" presStyleIdx="2" presStyleCnt="4">
        <dgm:presLayoutVars>
          <dgm:bulletEnabled val="1"/>
        </dgm:presLayoutVars>
      </dgm:prSet>
      <dgm:spPr/>
      <dgm:t>
        <a:bodyPr/>
        <a:lstStyle/>
        <a:p>
          <a:endParaRPr lang="es-MX"/>
        </a:p>
      </dgm:t>
    </dgm:pt>
    <dgm:pt modelId="{46E33DA9-CB45-4C6C-9DED-54024BDBA50B}" type="pres">
      <dgm:prSet presAssocID="{ACBC821F-8CF4-4D23-B664-F1BB587B30B0}" presName="parentNode1" presStyleLbl="node1" presStyleIdx="2" presStyleCnt="4">
        <dgm:presLayoutVars>
          <dgm:chMax val="1"/>
          <dgm:bulletEnabled val="1"/>
        </dgm:presLayoutVars>
      </dgm:prSet>
      <dgm:spPr/>
      <dgm:t>
        <a:bodyPr/>
        <a:lstStyle/>
        <a:p>
          <a:endParaRPr lang="es-MX"/>
        </a:p>
      </dgm:t>
    </dgm:pt>
    <dgm:pt modelId="{857074F7-C6A0-4143-8B1B-974F77712575}" type="pres">
      <dgm:prSet presAssocID="{ACBC821F-8CF4-4D23-B664-F1BB587B30B0}" presName="connSite1" presStyleCnt="0"/>
      <dgm:spPr/>
    </dgm:pt>
    <dgm:pt modelId="{413E4F3C-FA06-4A25-A20D-998FB7FAD303}" type="pres">
      <dgm:prSet presAssocID="{05523B09-C054-46BD-B6AB-834F7ECC6711}" presName="Name9" presStyleLbl="sibTrans2D1" presStyleIdx="2" presStyleCnt="3"/>
      <dgm:spPr/>
      <dgm:t>
        <a:bodyPr/>
        <a:lstStyle/>
        <a:p>
          <a:endParaRPr lang="es-MX"/>
        </a:p>
      </dgm:t>
    </dgm:pt>
    <dgm:pt modelId="{2499802B-9854-4EFF-86D1-B08241838312}" type="pres">
      <dgm:prSet presAssocID="{26327A76-21A7-4C05-8D1F-877B266104FE}" presName="composite2" presStyleCnt="0"/>
      <dgm:spPr/>
    </dgm:pt>
    <dgm:pt modelId="{657F6125-1DD4-46EE-9244-C8E4060B0BCD}" type="pres">
      <dgm:prSet presAssocID="{26327A76-21A7-4C05-8D1F-877B266104FE}" presName="dummyNode2" presStyleLbl="node1" presStyleIdx="2" presStyleCnt="4"/>
      <dgm:spPr/>
    </dgm:pt>
    <dgm:pt modelId="{091254FE-F7B0-4E5C-82FA-9890BABD44B6}" type="pres">
      <dgm:prSet presAssocID="{26327A76-21A7-4C05-8D1F-877B266104FE}" presName="childNode2" presStyleLbl="bgAcc1" presStyleIdx="3" presStyleCnt="4" custLinFactNeighborX="88" custLinFactNeighborY="8939">
        <dgm:presLayoutVars>
          <dgm:bulletEnabled val="1"/>
        </dgm:presLayoutVars>
      </dgm:prSet>
      <dgm:spPr/>
      <dgm:t>
        <a:bodyPr/>
        <a:lstStyle/>
        <a:p>
          <a:endParaRPr lang="es-MX"/>
        </a:p>
      </dgm:t>
    </dgm:pt>
    <dgm:pt modelId="{B313B923-72CE-4AA7-B3D6-3F2D00B4397C}" type="pres">
      <dgm:prSet presAssocID="{26327A76-21A7-4C05-8D1F-877B266104FE}" presName="childNode2tx" presStyleLbl="bgAcc1" presStyleIdx="3" presStyleCnt="4">
        <dgm:presLayoutVars>
          <dgm:bulletEnabled val="1"/>
        </dgm:presLayoutVars>
      </dgm:prSet>
      <dgm:spPr/>
      <dgm:t>
        <a:bodyPr/>
        <a:lstStyle/>
        <a:p>
          <a:endParaRPr lang="es-MX"/>
        </a:p>
      </dgm:t>
    </dgm:pt>
    <dgm:pt modelId="{8A9648E1-21DC-4380-8A3D-0F7B76CB1B07}" type="pres">
      <dgm:prSet presAssocID="{26327A76-21A7-4C05-8D1F-877B266104FE}" presName="parentNode2" presStyleLbl="node1" presStyleIdx="3" presStyleCnt="4" custScaleY="113515" custLinFactNeighborY="-14218">
        <dgm:presLayoutVars>
          <dgm:chMax val="0"/>
          <dgm:bulletEnabled val="1"/>
        </dgm:presLayoutVars>
      </dgm:prSet>
      <dgm:spPr/>
      <dgm:t>
        <a:bodyPr/>
        <a:lstStyle/>
        <a:p>
          <a:endParaRPr lang="es-MX"/>
        </a:p>
      </dgm:t>
    </dgm:pt>
    <dgm:pt modelId="{6F13D987-2DC9-4180-86CF-8CEAAF374DE4}" type="pres">
      <dgm:prSet presAssocID="{26327A76-21A7-4C05-8D1F-877B266104FE}" presName="connSite2" presStyleCnt="0"/>
      <dgm:spPr/>
    </dgm:pt>
  </dgm:ptLst>
  <dgm:cxnLst>
    <dgm:cxn modelId="{02BABD67-4FD2-4208-9A08-8F4F0A458C46}" type="presOf" srcId="{AC1CE8A0-41F1-4ACD-9141-155950083283}" destId="{A7553641-5BA4-4159-900B-C01D4EDE8B01}" srcOrd="0" destOrd="0" presId="urn:microsoft.com/office/officeart/2005/8/layout/hProcess4"/>
    <dgm:cxn modelId="{660732F7-6E45-427E-855D-518DFAAF041A}" srcId="{A51860D1-1424-4897-9F0B-E3132347FA2F}" destId="{C84CA63C-A11E-45A7-B50D-0B7A3B3C63CC}" srcOrd="0" destOrd="0" parTransId="{77BA8895-D0B3-4744-9B03-1545427F07A6}" sibTransId="{D14625FA-247B-4491-98F2-3A8B29A999B3}"/>
    <dgm:cxn modelId="{3A443BD9-8A96-424B-999B-C25431EEF48A}" type="presOf" srcId="{DCFB5B6A-1CDE-4D62-A1C7-934147AEC363}" destId="{36B08BFF-ECBA-4C97-A2A0-97FB231F86D3}" srcOrd="1" destOrd="0" presId="urn:microsoft.com/office/officeart/2005/8/layout/hProcess4"/>
    <dgm:cxn modelId="{FBD4C282-63B6-4AC9-AAD5-619C511CF32D}" type="presOf" srcId="{DCFB5B6A-1CDE-4D62-A1C7-934147AEC363}" destId="{57DBA105-659C-4AD5-91F6-16B7658BF669}" srcOrd="0" destOrd="0" presId="urn:microsoft.com/office/officeart/2005/8/layout/hProcess4"/>
    <dgm:cxn modelId="{657DF5DF-5A93-48A8-99F7-337CCA3F9648}" srcId="{C84CA63C-A11E-45A7-B50D-0B7A3B3C63CC}" destId="{DCFB5B6A-1CDE-4D62-A1C7-934147AEC363}" srcOrd="0" destOrd="0" parTransId="{41D36E4D-1A11-41E3-BB07-BD4BA7233532}" sibTransId="{F4E51055-5D71-440E-AF37-F898B9A52C50}"/>
    <dgm:cxn modelId="{DB1DD732-70FF-433B-9E24-5DE44BFEE658}" type="presOf" srcId="{D7CC7765-94DE-45B8-913A-4613FC4C3B52}" destId="{66797DA5-B4FA-4463-A615-DA97D08D561B}" srcOrd="1" destOrd="0" presId="urn:microsoft.com/office/officeart/2005/8/layout/hProcess4"/>
    <dgm:cxn modelId="{E49A21E2-328E-4B9F-9203-6E5E83431B9B}" type="presOf" srcId="{ACBC821F-8CF4-4D23-B664-F1BB587B30B0}" destId="{46E33DA9-CB45-4C6C-9DED-54024BDBA50B}" srcOrd="0" destOrd="0" presId="urn:microsoft.com/office/officeart/2005/8/layout/hProcess4"/>
    <dgm:cxn modelId="{742D1D9A-3543-413B-BC40-3A26BEC3FE86}" srcId="{A51860D1-1424-4897-9F0B-E3132347FA2F}" destId="{ACBC821F-8CF4-4D23-B664-F1BB587B30B0}" srcOrd="2" destOrd="0" parTransId="{30A0C413-D59C-4DD3-9E82-ACFDBA762EBC}" sibTransId="{05523B09-C054-46BD-B6AB-834F7ECC6711}"/>
    <dgm:cxn modelId="{8D8C40E5-A74D-4813-B0D7-186D102DC2A8}" type="presOf" srcId="{CED602D4-B288-48ED-9E3D-6FE3BC0D24ED}" destId="{992DC460-5844-47EB-AF97-B62A6FDE9FB5}" srcOrd="0" destOrd="0" presId="urn:microsoft.com/office/officeart/2005/8/layout/hProcess4"/>
    <dgm:cxn modelId="{3BC1ADC1-D173-4768-AD01-85D601A44CA8}" type="presOf" srcId="{26327A76-21A7-4C05-8D1F-877B266104FE}" destId="{8A9648E1-21DC-4380-8A3D-0F7B76CB1B07}" srcOrd="0" destOrd="0" presId="urn:microsoft.com/office/officeart/2005/8/layout/hProcess4"/>
    <dgm:cxn modelId="{FF55E5FB-5409-4ABB-B812-926A3676DD10}" srcId="{CED602D4-B288-48ED-9E3D-6FE3BC0D24ED}" destId="{D7CC7765-94DE-45B8-913A-4613FC4C3B52}" srcOrd="0" destOrd="0" parTransId="{528EF8D3-0141-4D6D-AA7C-9BB6E614763B}" sibTransId="{6F019C55-FD58-4676-8655-5E77DC7458F5}"/>
    <dgm:cxn modelId="{C4155A86-C8BF-40AD-8472-D383F34DF54A}" srcId="{26327A76-21A7-4C05-8D1F-877B266104FE}" destId="{5E63472C-7014-4D2F-A8F4-BEE467E5F004}" srcOrd="0" destOrd="0" parTransId="{40D4B799-4C36-49F2-90CC-D2BC30A725E9}" sibTransId="{42C869BD-7698-4085-9859-F5073C482B96}"/>
    <dgm:cxn modelId="{B00A03BE-6F02-4BA3-BB23-0955A25B212E}" srcId="{A51860D1-1424-4897-9F0B-E3132347FA2F}" destId="{CED602D4-B288-48ED-9E3D-6FE3BC0D24ED}" srcOrd="1" destOrd="0" parTransId="{8A68C8C6-168C-404D-B515-9C3E2B164760}" sibTransId="{02496613-D654-466B-A55A-382DCEBB2F77}"/>
    <dgm:cxn modelId="{9BC6AA20-045C-4FCC-AA11-8E4A6440ABE1}" type="presOf" srcId="{05523B09-C054-46BD-B6AB-834F7ECC6711}" destId="{413E4F3C-FA06-4A25-A20D-998FB7FAD303}" srcOrd="0" destOrd="0" presId="urn:microsoft.com/office/officeart/2005/8/layout/hProcess4"/>
    <dgm:cxn modelId="{D40E2D99-DF7F-48D9-8B6E-5BD543BD6023}" type="presOf" srcId="{02496613-D654-466B-A55A-382DCEBB2F77}" destId="{AEB964CB-68FD-4AE3-B9FC-7B02E25832C6}" srcOrd="0" destOrd="0" presId="urn:microsoft.com/office/officeart/2005/8/layout/hProcess4"/>
    <dgm:cxn modelId="{17FEBAE5-E70D-4FBD-9193-AF165E9596A9}" type="presOf" srcId="{C84CA63C-A11E-45A7-B50D-0B7A3B3C63CC}" destId="{D9D3841B-D9E6-4ABC-87A1-7E0E6C78B041}" srcOrd="0" destOrd="0" presId="urn:microsoft.com/office/officeart/2005/8/layout/hProcess4"/>
    <dgm:cxn modelId="{D7D5AEB5-5EC8-406B-8730-82832AC192CC}" type="presOf" srcId="{D7CC7765-94DE-45B8-913A-4613FC4C3B52}" destId="{4B0FFF38-47DA-49A3-BF61-153914227464}" srcOrd="0" destOrd="0" presId="urn:microsoft.com/office/officeart/2005/8/layout/hProcess4"/>
    <dgm:cxn modelId="{396B4C66-F906-4247-8034-CF2C001161C1}" srcId="{A51860D1-1424-4897-9F0B-E3132347FA2F}" destId="{26327A76-21A7-4C05-8D1F-877B266104FE}" srcOrd="3" destOrd="0" parTransId="{D649B3BE-40B0-4730-8061-E098DD6D29E0}" sibTransId="{EBB5DCFA-F60B-41AA-BAA3-0F2DCA3D4E84}"/>
    <dgm:cxn modelId="{33289EA1-4055-481E-B53A-69942CD0FF74}" srcId="{ACBC821F-8CF4-4D23-B664-F1BB587B30B0}" destId="{AC1CE8A0-41F1-4ACD-9141-155950083283}" srcOrd="0" destOrd="0" parTransId="{05E5212C-B1EB-4B07-810C-ABA01C154A46}" sibTransId="{978ACC49-3DE5-4F37-82AD-86BA0E29A563}"/>
    <dgm:cxn modelId="{DDD566B2-6B24-47C7-BE74-4826E09FD0C4}" type="presOf" srcId="{D14625FA-247B-4491-98F2-3A8B29A999B3}" destId="{C29EE138-4594-40B8-B502-ACA3A777A0DF}" srcOrd="0" destOrd="0" presId="urn:microsoft.com/office/officeart/2005/8/layout/hProcess4"/>
    <dgm:cxn modelId="{61847E5F-0F57-48F8-AB91-626F529CEA86}" type="presOf" srcId="{AC1CE8A0-41F1-4ACD-9141-155950083283}" destId="{3E18E0BE-36B1-4119-A10F-4A1B1E6DD70C}" srcOrd="1" destOrd="0" presId="urn:microsoft.com/office/officeart/2005/8/layout/hProcess4"/>
    <dgm:cxn modelId="{AAC49568-8A56-4FA4-8E19-E7506BE80505}" type="presOf" srcId="{A51860D1-1424-4897-9F0B-E3132347FA2F}" destId="{F0283FD9-BC68-4BF5-95FD-80F80DD26798}" srcOrd="0" destOrd="0" presId="urn:microsoft.com/office/officeart/2005/8/layout/hProcess4"/>
    <dgm:cxn modelId="{F1FB7FFA-7645-4475-A440-D759E01D180C}" type="presOf" srcId="{5E63472C-7014-4D2F-A8F4-BEE467E5F004}" destId="{B313B923-72CE-4AA7-B3D6-3F2D00B4397C}" srcOrd="1" destOrd="0" presId="urn:microsoft.com/office/officeart/2005/8/layout/hProcess4"/>
    <dgm:cxn modelId="{01183C4D-22E6-4D10-97E2-5D18B888F5EC}" type="presOf" srcId="{5E63472C-7014-4D2F-A8F4-BEE467E5F004}" destId="{091254FE-F7B0-4E5C-82FA-9890BABD44B6}" srcOrd="0" destOrd="0" presId="urn:microsoft.com/office/officeart/2005/8/layout/hProcess4"/>
    <dgm:cxn modelId="{EE514CE1-DFE2-4920-8568-5E61D095294C}" type="presParOf" srcId="{F0283FD9-BC68-4BF5-95FD-80F80DD26798}" destId="{29125B6E-ADF0-47A2-9B23-5FEE467C76E1}" srcOrd="0" destOrd="0" presId="urn:microsoft.com/office/officeart/2005/8/layout/hProcess4"/>
    <dgm:cxn modelId="{68454CE4-D7C1-4C30-87A8-B1F03DD86CDB}" type="presParOf" srcId="{F0283FD9-BC68-4BF5-95FD-80F80DD26798}" destId="{B9D9D03B-37C5-4703-8A92-24A8DB35B649}" srcOrd="1" destOrd="0" presId="urn:microsoft.com/office/officeart/2005/8/layout/hProcess4"/>
    <dgm:cxn modelId="{3514E624-8707-458E-AB81-C84B381CC7C1}" type="presParOf" srcId="{F0283FD9-BC68-4BF5-95FD-80F80DD26798}" destId="{17C68789-9A8B-49BD-9845-03198F2DB07E}" srcOrd="2" destOrd="0" presId="urn:microsoft.com/office/officeart/2005/8/layout/hProcess4"/>
    <dgm:cxn modelId="{41D9B5BE-73BD-4FE3-BB05-01D73BDE7BD8}" type="presParOf" srcId="{17C68789-9A8B-49BD-9845-03198F2DB07E}" destId="{1EB80995-048C-417E-9A8D-FC3A7996FE5F}" srcOrd="0" destOrd="0" presId="urn:microsoft.com/office/officeart/2005/8/layout/hProcess4"/>
    <dgm:cxn modelId="{EC722CB6-D4CF-4608-B1B8-BFF814614727}" type="presParOf" srcId="{1EB80995-048C-417E-9A8D-FC3A7996FE5F}" destId="{3CE8815C-32D2-415B-BE7C-50D6F7019779}" srcOrd="0" destOrd="0" presId="urn:microsoft.com/office/officeart/2005/8/layout/hProcess4"/>
    <dgm:cxn modelId="{9FE0B3B2-3A82-45FB-B23A-C6A84CA0943F}" type="presParOf" srcId="{1EB80995-048C-417E-9A8D-FC3A7996FE5F}" destId="{57DBA105-659C-4AD5-91F6-16B7658BF669}" srcOrd="1" destOrd="0" presId="urn:microsoft.com/office/officeart/2005/8/layout/hProcess4"/>
    <dgm:cxn modelId="{9484E926-2BAF-4A23-988B-7286CBBBDBD8}" type="presParOf" srcId="{1EB80995-048C-417E-9A8D-FC3A7996FE5F}" destId="{36B08BFF-ECBA-4C97-A2A0-97FB231F86D3}" srcOrd="2" destOrd="0" presId="urn:microsoft.com/office/officeart/2005/8/layout/hProcess4"/>
    <dgm:cxn modelId="{85869D07-3011-4313-9E4B-B92699BB9986}" type="presParOf" srcId="{1EB80995-048C-417E-9A8D-FC3A7996FE5F}" destId="{D9D3841B-D9E6-4ABC-87A1-7E0E6C78B041}" srcOrd="3" destOrd="0" presId="urn:microsoft.com/office/officeart/2005/8/layout/hProcess4"/>
    <dgm:cxn modelId="{351E3FDF-164F-4441-9BE9-FB54E41DB51C}" type="presParOf" srcId="{1EB80995-048C-417E-9A8D-FC3A7996FE5F}" destId="{7A9D077E-A8C6-4BC3-80B8-F36418953001}" srcOrd="4" destOrd="0" presId="urn:microsoft.com/office/officeart/2005/8/layout/hProcess4"/>
    <dgm:cxn modelId="{71BF95E0-6AFC-4288-BF12-AD7064DC1C7B}" type="presParOf" srcId="{17C68789-9A8B-49BD-9845-03198F2DB07E}" destId="{C29EE138-4594-40B8-B502-ACA3A777A0DF}" srcOrd="1" destOrd="0" presId="urn:microsoft.com/office/officeart/2005/8/layout/hProcess4"/>
    <dgm:cxn modelId="{74476250-EA7B-4E56-A371-5EF7DE91290F}" type="presParOf" srcId="{17C68789-9A8B-49BD-9845-03198F2DB07E}" destId="{E2369D53-029A-45A7-AD80-11CB360B31B0}" srcOrd="2" destOrd="0" presId="urn:microsoft.com/office/officeart/2005/8/layout/hProcess4"/>
    <dgm:cxn modelId="{C4BFC0A7-C3B5-4E6E-AE95-B189B212819B}" type="presParOf" srcId="{E2369D53-029A-45A7-AD80-11CB360B31B0}" destId="{FEEEF579-4CAF-48BB-B545-284CC2FA47E6}" srcOrd="0" destOrd="0" presId="urn:microsoft.com/office/officeart/2005/8/layout/hProcess4"/>
    <dgm:cxn modelId="{8F091C37-70B7-4EDA-867A-BFE535D6CCB3}" type="presParOf" srcId="{E2369D53-029A-45A7-AD80-11CB360B31B0}" destId="{4B0FFF38-47DA-49A3-BF61-153914227464}" srcOrd="1" destOrd="0" presId="urn:microsoft.com/office/officeart/2005/8/layout/hProcess4"/>
    <dgm:cxn modelId="{BE946260-335C-4C97-86DA-6F2CAE405973}" type="presParOf" srcId="{E2369D53-029A-45A7-AD80-11CB360B31B0}" destId="{66797DA5-B4FA-4463-A615-DA97D08D561B}" srcOrd="2" destOrd="0" presId="urn:microsoft.com/office/officeart/2005/8/layout/hProcess4"/>
    <dgm:cxn modelId="{54DF1CC7-EE0C-4959-BC10-AFC7B5544053}" type="presParOf" srcId="{E2369D53-029A-45A7-AD80-11CB360B31B0}" destId="{992DC460-5844-47EB-AF97-B62A6FDE9FB5}" srcOrd="3" destOrd="0" presId="urn:microsoft.com/office/officeart/2005/8/layout/hProcess4"/>
    <dgm:cxn modelId="{76772989-8486-49D4-9FE3-CA3BFEDD8393}" type="presParOf" srcId="{E2369D53-029A-45A7-AD80-11CB360B31B0}" destId="{14B3AFCE-20F5-4E5A-9D83-7A8396D27F93}" srcOrd="4" destOrd="0" presId="urn:microsoft.com/office/officeart/2005/8/layout/hProcess4"/>
    <dgm:cxn modelId="{607A302F-030D-4226-A80B-E99412B3BDBA}" type="presParOf" srcId="{17C68789-9A8B-49BD-9845-03198F2DB07E}" destId="{AEB964CB-68FD-4AE3-B9FC-7B02E25832C6}" srcOrd="3" destOrd="0" presId="urn:microsoft.com/office/officeart/2005/8/layout/hProcess4"/>
    <dgm:cxn modelId="{90B06B01-EA86-4CAF-BDE9-9F0ECDC46346}" type="presParOf" srcId="{17C68789-9A8B-49BD-9845-03198F2DB07E}" destId="{4EA82E39-CFA5-4319-9050-F616FA855227}" srcOrd="4" destOrd="0" presId="urn:microsoft.com/office/officeart/2005/8/layout/hProcess4"/>
    <dgm:cxn modelId="{0A06C4B9-418B-4CAF-8CBF-A3B9D355BD0C}" type="presParOf" srcId="{4EA82E39-CFA5-4319-9050-F616FA855227}" destId="{B2C4240A-A41A-4E43-B6AC-90A867496D5E}" srcOrd="0" destOrd="0" presId="urn:microsoft.com/office/officeart/2005/8/layout/hProcess4"/>
    <dgm:cxn modelId="{F15131AB-922A-413D-9E65-7E7EC8F8355E}" type="presParOf" srcId="{4EA82E39-CFA5-4319-9050-F616FA855227}" destId="{A7553641-5BA4-4159-900B-C01D4EDE8B01}" srcOrd="1" destOrd="0" presId="urn:microsoft.com/office/officeart/2005/8/layout/hProcess4"/>
    <dgm:cxn modelId="{8719CF7C-877C-43B3-8825-40AE7D8AA56B}" type="presParOf" srcId="{4EA82E39-CFA5-4319-9050-F616FA855227}" destId="{3E18E0BE-36B1-4119-A10F-4A1B1E6DD70C}" srcOrd="2" destOrd="0" presId="urn:microsoft.com/office/officeart/2005/8/layout/hProcess4"/>
    <dgm:cxn modelId="{056C0921-49CD-40FE-B713-E2C3366211A6}" type="presParOf" srcId="{4EA82E39-CFA5-4319-9050-F616FA855227}" destId="{46E33DA9-CB45-4C6C-9DED-54024BDBA50B}" srcOrd="3" destOrd="0" presId="urn:microsoft.com/office/officeart/2005/8/layout/hProcess4"/>
    <dgm:cxn modelId="{CB573A8A-D3A2-4000-8A11-CD0F0201901F}" type="presParOf" srcId="{4EA82E39-CFA5-4319-9050-F616FA855227}" destId="{857074F7-C6A0-4143-8B1B-974F77712575}" srcOrd="4" destOrd="0" presId="urn:microsoft.com/office/officeart/2005/8/layout/hProcess4"/>
    <dgm:cxn modelId="{08E350B7-5B1C-44B2-B4A5-F9A5D333504C}" type="presParOf" srcId="{17C68789-9A8B-49BD-9845-03198F2DB07E}" destId="{413E4F3C-FA06-4A25-A20D-998FB7FAD303}" srcOrd="5" destOrd="0" presId="urn:microsoft.com/office/officeart/2005/8/layout/hProcess4"/>
    <dgm:cxn modelId="{42774561-B6DF-4DF3-8F8B-DBE1258C8B3A}" type="presParOf" srcId="{17C68789-9A8B-49BD-9845-03198F2DB07E}" destId="{2499802B-9854-4EFF-86D1-B08241838312}" srcOrd="6" destOrd="0" presId="urn:microsoft.com/office/officeart/2005/8/layout/hProcess4"/>
    <dgm:cxn modelId="{5A9AD81E-EE48-4449-A794-EF8EB811A496}" type="presParOf" srcId="{2499802B-9854-4EFF-86D1-B08241838312}" destId="{657F6125-1DD4-46EE-9244-C8E4060B0BCD}" srcOrd="0" destOrd="0" presId="urn:microsoft.com/office/officeart/2005/8/layout/hProcess4"/>
    <dgm:cxn modelId="{BBA42181-0A80-4638-AB6B-749956319063}" type="presParOf" srcId="{2499802B-9854-4EFF-86D1-B08241838312}" destId="{091254FE-F7B0-4E5C-82FA-9890BABD44B6}" srcOrd="1" destOrd="0" presId="urn:microsoft.com/office/officeart/2005/8/layout/hProcess4"/>
    <dgm:cxn modelId="{E7E08A86-B3DF-404E-A9D6-8FEE0201A919}" type="presParOf" srcId="{2499802B-9854-4EFF-86D1-B08241838312}" destId="{B313B923-72CE-4AA7-B3D6-3F2D00B4397C}" srcOrd="2" destOrd="0" presId="urn:microsoft.com/office/officeart/2005/8/layout/hProcess4"/>
    <dgm:cxn modelId="{6173861C-F297-4EC5-86CA-B752D87C74FA}" type="presParOf" srcId="{2499802B-9854-4EFF-86D1-B08241838312}" destId="{8A9648E1-21DC-4380-8A3D-0F7B76CB1B07}" srcOrd="3" destOrd="0" presId="urn:microsoft.com/office/officeart/2005/8/layout/hProcess4"/>
    <dgm:cxn modelId="{9744A60E-6DE2-4B7B-80F8-C8B7F1246079}" type="presParOf" srcId="{2499802B-9854-4EFF-86D1-B08241838312}" destId="{6F13D987-2DC9-4180-86CF-8CEAAF374DE4}" srcOrd="4" destOrd="0" presId="urn:microsoft.com/office/officeart/2005/8/layout/hProcess4"/>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DBA105-659C-4AD5-91F6-16B7658BF669}">
      <dsp:nvSpPr>
        <dsp:cNvPr id="0" name=""/>
        <dsp:cNvSpPr/>
      </dsp:nvSpPr>
      <dsp:spPr>
        <a:xfrm>
          <a:off x="598" y="950399"/>
          <a:ext cx="1679636" cy="1385348"/>
        </a:xfrm>
        <a:prstGeom prst="roundRect">
          <a:avLst>
            <a:gd name="adj" fmla="val 10000"/>
          </a:avLst>
        </a:prstGeom>
        <a:solidFill>
          <a:schemeClr val="accent3">
            <a:lumMod val="85000"/>
          </a:schemeClr>
        </a:solidFill>
        <a:ln w="25400" cap="flat" cmpd="sng" algn="ctr">
          <a:solidFill>
            <a:srgbClr val="04502E"/>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123825" bIns="123825" numCol="1" spcCol="1270" anchor="ctr" anchorCtr="0">
          <a:noAutofit/>
        </a:bodyPr>
        <a:lstStyle/>
        <a:p>
          <a:pPr marL="114300" lvl="1" indent="-114300" algn="just" defTabSz="622300">
            <a:lnSpc>
              <a:spcPct val="90000"/>
            </a:lnSpc>
            <a:spcBef>
              <a:spcPct val="0"/>
            </a:spcBef>
            <a:spcAft>
              <a:spcPct val="15000"/>
            </a:spcAft>
            <a:buChar char="••"/>
          </a:pPr>
          <a:r>
            <a:rPr lang="es-MX" sz="1400" b="1" kern="1200" dirty="0">
              <a:latin typeface="Arial" pitchFamily="34" charset="0"/>
              <a:cs typeface="Arial" pitchFamily="34" charset="0"/>
            </a:rPr>
            <a:t>Preparación de la elección</a:t>
          </a:r>
          <a:endParaRPr lang="es-ES" sz="1400" b="1" kern="1200" dirty="0">
            <a:latin typeface="Arial" pitchFamily="34" charset="0"/>
            <a:cs typeface="Arial" pitchFamily="34" charset="0"/>
          </a:endParaRPr>
        </a:p>
      </dsp:txBody>
      <dsp:txXfrm>
        <a:off x="598" y="950399"/>
        <a:ext cx="1679636" cy="1088488"/>
      </dsp:txXfrm>
    </dsp:sp>
    <dsp:sp modelId="{C29EE138-4594-40B8-B502-ACA3A777A0DF}">
      <dsp:nvSpPr>
        <dsp:cNvPr id="0" name=""/>
        <dsp:cNvSpPr/>
      </dsp:nvSpPr>
      <dsp:spPr>
        <a:xfrm>
          <a:off x="944949" y="1267067"/>
          <a:ext cx="1945459" cy="1945459"/>
        </a:xfrm>
        <a:prstGeom prst="leftCircularArrow">
          <a:avLst>
            <a:gd name="adj1" fmla="val 3981"/>
            <a:gd name="adj2" fmla="val 499643"/>
            <a:gd name="adj3" fmla="val 2476998"/>
            <a:gd name="adj4" fmla="val 9226334"/>
            <a:gd name="adj5" fmla="val 4644"/>
          </a:avLst>
        </a:prstGeom>
        <a:solidFill>
          <a:srgbClr val="04502E"/>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9D3841B-D9E6-4ABC-87A1-7E0E6C78B041}">
      <dsp:nvSpPr>
        <dsp:cNvPr id="0" name=""/>
        <dsp:cNvSpPr/>
      </dsp:nvSpPr>
      <dsp:spPr>
        <a:xfrm>
          <a:off x="373850" y="2038887"/>
          <a:ext cx="1493010" cy="593720"/>
        </a:xfrm>
        <a:prstGeom prst="roundRect">
          <a:avLst>
            <a:gd name="adj" fmla="val 10000"/>
          </a:avLst>
        </a:prstGeom>
        <a:solidFill>
          <a:srgbClr val="68B67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kern="1200" dirty="0">
              <a:solidFill>
                <a:schemeClr val="tx1"/>
              </a:solidFill>
              <a:latin typeface="Antique Olive Roman" pitchFamily="34" charset="0"/>
            </a:rPr>
            <a:t>1ª</a:t>
          </a:r>
          <a:r>
            <a:rPr lang="es-MX" sz="1400" kern="1200" dirty="0">
              <a:solidFill>
                <a:schemeClr val="tx1"/>
              </a:solidFill>
              <a:latin typeface="Antique Olive Roman" pitchFamily="34" charset="0"/>
            </a:rPr>
            <a:t> etapa</a:t>
          </a:r>
        </a:p>
        <a:p>
          <a:pPr lvl="0" algn="ctr" defTabSz="577850">
            <a:lnSpc>
              <a:spcPct val="90000"/>
            </a:lnSpc>
            <a:spcBef>
              <a:spcPct val="0"/>
            </a:spcBef>
            <a:spcAft>
              <a:spcPct val="35000"/>
            </a:spcAft>
          </a:pPr>
          <a:r>
            <a:rPr lang="es-MX" sz="1400" kern="1200" dirty="0">
              <a:solidFill>
                <a:schemeClr val="tx1"/>
              </a:solidFill>
              <a:latin typeface="Antique Olive Roman" pitchFamily="34" charset="0"/>
            </a:rPr>
            <a:t>septiembre-junio </a:t>
          </a:r>
          <a:endParaRPr lang="es-ES" sz="1400" kern="1200" dirty="0">
            <a:solidFill>
              <a:schemeClr val="tx1"/>
            </a:solidFill>
            <a:latin typeface="Antique Olive Roman" pitchFamily="34" charset="0"/>
          </a:endParaRPr>
        </a:p>
      </dsp:txBody>
      <dsp:txXfrm>
        <a:off x="373850" y="2038887"/>
        <a:ext cx="1493010" cy="593720"/>
      </dsp:txXfrm>
    </dsp:sp>
    <dsp:sp modelId="{4B0FFF38-47DA-49A3-BF61-153914227464}">
      <dsp:nvSpPr>
        <dsp:cNvPr id="0" name=""/>
        <dsp:cNvSpPr/>
      </dsp:nvSpPr>
      <dsp:spPr>
        <a:xfrm>
          <a:off x="2187594" y="1041107"/>
          <a:ext cx="1679636" cy="1385348"/>
        </a:xfrm>
        <a:prstGeom prst="roundRect">
          <a:avLst>
            <a:gd name="adj" fmla="val 10000"/>
          </a:avLst>
        </a:prstGeom>
        <a:solidFill>
          <a:schemeClr val="accent3">
            <a:lumMod val="85000"/>
          </a:schemeClr>
        </a:solidFill>
        <a:ln w="25400" cap="flat" cmpd="sng" algn="ctr">
          <a:solidFill>
            <a:srgbClr val="04502E"/>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123825" rIns="123825" bIns="123825" numCol="1" spcCol="1270" anchor="ctr" anchorCtr="0">
          <a:noAutofit/>
        </a:bodyPr>
        <a:lstStyle/>
        <a:p>
          <a:pPr marL="114300" lvl="1" indent="-114300" algn="ctr" defTabSz="622300">
            <a:lnSpc>
              <a:spcPct val="90000"/>
            </a:lnSpc>
            <a:spcBef>
              <a:spcPct val="0"/>
            </a:spcBef>
            <a:spcAft>
              <a:spcPct val="15000"/>
            </a:spcAft>
            <a:buChar char="••"/>
          </a:pPr>
          <a:r>
            <a:rPr lang="es-MX" sz="1400" b="1" kern="1200" dirty="0">
              <a:latin typeface="Arial" pitchFamily="34" charset="0"/>
              <a:cs typeface="Arial" pitchFamily="34" charset="0"/>
            </a:rPr>
            <a:t>Jornada electoral</a:t>
          </a:r>
          <a:endParaRPr lang="es-ES" sz="1400" b="1" kern="1200" dirty="0">
            <a:latin typeface="Arial" pitchFamily="34" charset="0"/>
            <a:cs typeface="Arial" pitchFamily="34" charset="0"/>
          </a:endParaRPr>
        </a:p>
      </dsp:txBody>
      <dsp:txXfrm>
        <a:off x="2187594" y="1337968"/>
        <a:ext cx="1679636" cy="1088488"/>
      </dsp:txXfrm>
    </dsp:sp>
    <dsp:sp modelId="{AEB964CB-68FD-4AE3-B9FC-7B02E25832C6}">
      <dsp:nvSpPr>
        <dsp:cNvPr id="0" name=""/>
        <dsp:cNvSpPr/>
      </dsp:nvSpPr>
      <dsp:spPr>
        <a:xfrm>
          <a:off x="3127386" y="18114"/>
          <a:ext cx="2213282" cy="2213282"/>
        </a:xfrm>
        <a:prstGeom prst="circularArrow">
          <a:avLst>
            <a:gd name="adj1" fmla="val 3499"/>
            <a:gd name="adj2" fmla="val 434129"/>
            <a:gd name="adj3" fmla="val 19461927"/>
            <a:gd name="adj4" fmla="val 12647077"/>
            <a:gd name="adj5" fmla="val 4082"/>
          </a:avLst>
        </a:prstGeom>
        <a:solidFill>
          <a:srgbClr val="04502E"/>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92DC460-5844-47EB-AF97-B62A6FDE9FB5}">
      <dsp:nvSpPr>
        <dsp:cNvPr id="0" name=""/>
        <dsp:cNvSpPr/>
      </dsp:nvSpPr>
      <dsp:spPr>
        <a:xfrm>
          <a:off x="2608884" y="601302"/>
          <a:ext cx="1493010" cy="802669"/>
        </a:xfrm>
        <a:prstGeom prst="roundRect">
          <a:avLst>
            <a:gd name="adj" fmla="val 10000"/>
          </a:avLst>
        </a:prstGeom>
        <a:solidFill>
          <a:srgbClr val="68B67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kern="1200" dirty="0">
              <a:solidFill>
                <a:schemeClr val="tx1"/>
              </a:solidFill>
              <a:latin typeface="Antique Olive Roman" pitchFamily="34" charset="0"/>
            </a:rPr>
            <a:t>2ª etapa</a:t>
          </a:r>
        </a:p>
        <a:p>
          <a:pPr lvl="0" algn="ctr" defTabSz="577850">
            <a:lnSpc>
              <a:spcPct val="90000"/>
            </a:lnSpc>
            <a:spcBef>
              <a:spcPct val="0"/>
            </a:spcBef>
            <a:spcAft>
              <a:spcPct val="35000"/>
            </a:spcAft>
          </a:pPr>
          <a:r>
            <a:rPr lang="es-MX" sz="1300" kern="1200" dirty="0">
              <a:solidFill>
                <a:schemeClr val="tx1"/>
              </a:solidFill>
              <a:latin typeface="Antique Olive Roman" pitchFamily="34" charset="0"/>
            </a:rPr>
            <a:t>primer domingo de julio</a:t>
          </a:r>
          <a:endParaRPr lang="es-ES" sz="1300" kern="1200" dirty="0">
            <a:solidFill>
              <a:schemeClr val="tx1"/>
            </a:solidFill>
            <a:latin typeface="Antique Olive Roman" pitchFamily="34" charset="0"/>
          </a:endParaRPr>
        </a:p>
      </dsp:txBody>
      <dsp:txXfrm>
        <a:off x="2608884" y="601302"/>
        <a:ext cx="1493010" cy="802669"/>
      </dsp:txXfrm>
    </dsp:sp>
    <dsp:sp modelId="{A7553641-5BA4-4159-900B-C01D4EDE8B01}">
      <dsp:nvSpPr>
        <dsp:cNvPr id="0" name=""/>
        <dsp:cNvSpPr/>
      </dsp:nvSpPr>
      <dsp:spPr>
        <a:xfrm>
          <a:off x="4471169" y="935188"/>
          <a:ext cx="1679636" cy="1385348"/>
        </a:xfrm>
        <a:prstGeom prst="roundRect">
          <a:avLst>
            <a:gd name="adj" fmla="val 10000"/>
          </a:avLst>
        </a:prstGeom>
        <a:solidFill>
          <a:schemeClr val="accent3">
            <a:lumMod val="85000"/>
          </a:schemeClr>
        </a:solidFill>
        <a:ln w="25400" cap="flat" cmpd="sng" algn="ctr">
          <a:solidFill>
            <a:srgbClr val="04502E"/>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123825" bIns="123825" numCol="1" spcCol="1270" anchor="ctr" anchorCtr="0">
          <a:noAutofit/>
        </a:bodyPr>
        <a:lstStyle/>
        <a:p>
          <a:pPr marL="114300" lvl="1" indent="-114300" algn="just" defTabSz="622300">
            <a:lnSpc>
              <a:spcPct val="90000"/>
            </a:lnSpc>
            <a:spcBef>
              <a:spcPct val="0"/>
            </a:spcBef>
            <a:spcAft>
              <a:spcPct val="15000"/>
            </a:spcAft>
            <a:buChar char="••"/>
          </a:pPr>
          <a:r>
            <a:rPr lang="es-MX" sz="1400" b="1" kern="1200" dirty="0">
              <a:latin typeface="Arial" pitchFamily="34" charset="0"/>
              <a:cs typeface="Arial" pitchFamily="34" charset="0"/>
            </a:rPr>
            <a:t>Resultados y declaraciones de validez de las elecciones</a:t>
          </a:r>
          <a:endParaRPr lang="es-ES" sz="1400" b="1" kern="1200" dirty="0">
            <a:latin typeface="Arial" pitchFamily="34" charset="0"/>
            <a:cs typeface="Arial" pitchFamily="34" charset="0"/>
          </a:endParaRPr>
        </a:p>
      </dsp:txBody>
      <dsp:txXfrm>
        <a:off x="4471169" y="935188"/>
        <a:ext cx="1679636" cy="1088488"/>
      </dsp:txXfrm>
    </dsp:sp>
    <dsp:sp modelId="{413E4F3C-FA06-4A25-A20D-998FB7FAD303}">
      <dsp:nvSpPr>
        <dsp:cNvPr id="0" name=""/>
        <dsp:cNvSpPr/>
      </dsp:nvSpPr>
      <dsp:spPr>
        <a:xfrm>
          <a:off x="5424207" y="1248931"/>
          <a:ext cx="2006799" cy="2006799"/>
        </a:xfrm>
        <a:prstGeom prst="leftCircularArrow">
          <a:avLst>
            <a:gd name="adj1" fmla="val 3859"/>
            <a:gd name="adj2" fmla="val 482950"/>
            <a:gd name="adj3" fmla="val 2568221"/>
            <a:gd name="adj4" fmla="val 9334250"/>
            <a:gd name="adj5" fmla="val 4502"/>
          </a:avLst>
        </a:prstGeom>
        <a:solidFill>
          <a:srgbClr val="04502E"/>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6E33DA9-CB45-4C6C-9DED-54024BDBA50B}">
      <dsp:nvSpPr>
        <dsp:cNvPr id="0" name=""/>
        <dsp:cNvSpPr/>
      </dsp:nvSpPr>
      <dsp:spPr>
        <a:xfrm>
          <a:off x="4843917" y="2038887"/>
          <a:ext cx="1493010" cy="593720"/>
        </a:xfrm>
        <a:prstGeom prst="roundRect">
          <a:avLst>
            <a:gd name="adj" fmla="val 10000"/>
          </a:avLst>
        </a:prstGeom>
        <a:solidFill>
          <a:srgbClr val="68B67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dirty="0">
              <a:solidFill>
                <a:schemeClr val="tx1"/>
              </a:solidFill>
              <a:latin typeface="Antique Olive Roman" pitchFamily="34" charset="0"/>
            </a:rPr>
            <a:t>3ª etapa</a:t>
          </a:r>
        </a:p>
        <a:p>
          <a:pPr lvl="0" algn="ctr" defTabSz="622300">
            <a:lnSpc>
              <a:spcPct val="90000"/>
            </a:lnSpc>
            <a:spcBef>
              <a:spcPct val="0"/>
            </a:spcBef>
            <a:spcAft>
              <a:spcPct val="35000"/>
            </a:spcAft>
          </a:pPr>
          <a:r>
            <a:rPr lang="es-MX" sz="1400" kern="1200" dirty="0">
              <a:solidFill>
                <a:schemeClr val="tx1"/>
              </a:solidFill>
              <a:latin typeface="Antique Olive Roman" pitchFamily="34" charset="0"/>
            </a:rPr>
            <a:t> julio</a:t>
          </a:r>
          <a:endParaRPr lang="es-ES" sz="1400" kern="1200" dirty="0">
            <a:solidFill>
              <a:schemeClr val="tx1"/>
            </a:solidFill>
            <a:latin typeface="Antique Olive Roman" pitchFamily="34" charset="0"/>
          </a:endParaRPr>
        </a:p>
      </dsp:txBody>
      <dsp:txXfrm>
        <a:off x="4843917" y="2038887"/>
        <a:ext cx="1493010" cy="593720"/>
      </dsp:txXfrm>
    </dsp:sp>
    <dsp:sp modelId="{091254FE-F7B0-4E5C-82FA-9890BABD44B6}">
      <dsp:nvSpPr>
        <dsp:cNvPr id="0" name=""/>
        <dsp:cNvSpPr/>
      </dsp:nvSpPr>
      <dsp:spPr>
        <a:xfrm>
          <a:off x="6707177" y="1094296"/>
          <a:ext cx="1679636" cy="1385348"/>
        </a:xfrm>
        <a:prstGeom prst="roundRect">
          <a:avLst>
            <a:gd name="adj" fmla="val 10000"/>
          </a:avLst>
        </a:prstGeom>
        <a:solidFill>
          <a:schemeClr val="accent3">
            <a:lumMod val="85000"/>
          </a:schemeClr>
        </a:solidFill>
        <a:ln w="25400" cap="flat" cmpd="sng" algn="ctr">
          <a:solidFill>
            <a:srgbClr val="04502E"/>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123825" bIns="123825" numCol="1" spcCol="1270" anchor="ctr" anchorCtr="0">
          <a:noAutofit/>
        </a:bodyPr>
        <a:lstStyle/>
        <a:p>
          <a:pPr marL="114300" lvl="1" indent="-114300" algn="just" defTabSz="622300">
            <a:lnSpc>
              <a:spcPct val="90000"/>
            </a:lnSpc>
            <a:spcBef>
              <a:spcPct val="0"/>
            </a:spcBef>
            <a:spcAft>
              <a:spcPct val="15000"/>
            </a:spcAft>
            <a:buChar char="••"/>
          </a:pPr>
          <a:r>
            <a:rPr lang="es-MX" sz="1400" b="1" kern="1200" dirty="0">
              <a:latin typeface="Arial" pitchFamily="34" charset="0"/>
              <a:cs typeface="Arial" pitchFamily="34" charset="0"/>
            </a:rPr>
            <a:t>Dictamen y declaración de validez de la elección de presidente electo</a:t>
          </a:r>
          <a:endParaRPr lang="es-ES" sz="1400" b="1" kern="1200" dirty="0">
            <a:latin typeface="Arial" pitchFamily="34" charset="0"/>
            <a:cs typeface="Arial" pitchFamily="34" charset="0"/>
          </a:endParaRPr>
        </a:p>
      </dsp:txBody>
      <dsp:txXfrm>
        <a:off x="6707177" y="1391156"/>
        <a:ext cx="1679636" cy="1088488"/>
      </dsp:txXfrm>
    </dsp:sp>
    <dsp:sp modelId="{8A9648E1-21DC-4380-8A3D-0F7B76CB1B07}">
      <dsp:nvSpPr>
        <dsp:cNvPr id="0" name=""/>
        <dsp:cNvSpPr/>
      </dsp:nvSpPr>
      <dsp:spPr>
        <a:xfrm>
          <a:off x="7078951" y="549063"/>
          <a:ext cx="1493010" cy="673962"/>
        </a:xfrm>
        <a:prstGeom prst="roundRect">
          <a:avLst>
            <a:gd name="adj" fmla="val 10000"/>
          </a:avLst>
        </a:prstGeom>
        <a:solidFill>
          <a:srgbClr val="68B67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kern="1200" dirty="0">
              <a:latin typeface="Antique Olive Roman" pitchFamily="34" charset="0"/>
            </a:rPr>
            <a:t>4ª etapa</a:t>
          </a:r>
        </a:p>
        <a:p>
          <a:pPr lvl="0" algn="ctr" defTabSz="577850">
            <a:lnSpc>
              <a:spcPct val="90000"/>
            </a:lnSpc>
            <a:spcBef>
              <a:spcPct val="0"/>
            </a:spcBef>
            <a:spcAft>
              <a:spcPct val="35000"/>
            </a:spcAft>
          </a:pPr>
          <a:r>
            <a:rPr lang="es-MX" sz="1300" kern="1200" dirty="0">
              <a:latin typeface="Antique Olive Roman" pitchFamily="34" charset="0"/>
            </a:rPr>
            <a:t> julio – septiembre</a:t>
          </a:r>
        </a:p>
        <a:p>
          <a:pPr lvl="0" algn="ctr" defTabSz="577850">
            <a:lnSpc>
              <a:spcPct val="90000"/>
            </a:lnSpc>
            <a:spcBef>
              <a:spcPct val="0"/>
            </a:spcBef>
            <a:spcAft>
              <a:spcPct val="35000"/>
            </a:spcAft>
          </a:pPr>
          <a:r>
            <a:rPr lang="es-MX" sz="1300" kern="1200" dirty="0">
              <a:latin typeface="Antique Olive Roman" pitchFamily="34" charset="0"/>
            </a:rPr>
            <a:t>2018</a:t>
          </a:r>
          <a:endParaRPr lang="es-ES" sz="1300" kern="1200" dirty="0">
            <a:latin typeface="Antique Olive Roman" pitchFamily="34" charset="0"/>
          </a:endParaRPr>
        </a:p>
      </dsp:txBody>
      <dsp:txXfrm>
        <a:off x="7078951" y="549063"/>
        <a:ext cx="1493010" cy="6739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604" cy="465266"/>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s-ES"/>
          </a:p>
        </p:txBody>
      </p:sp>
      <p:sp>
        <p:nvSpPr>
          <p:cNvPr id="3" name="Marcador de fecha 2"/>
          <p:cNvSpPr>
            <a:spLocks noGrp="1"/>
          </p:cNvSpPr>
          <p:nvPr>
            <p:ph type="dt" sz="quarter" idx="1"/>
          </p:nvPr>
        </p:nvSpPr>
        <p:spPr>
          <a:xfrm>
            <a:off x="3970159" y="0"/>
            <a:ext cx="3038604" cy="465266"/>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AF3DDF6E-60E3-46E6-94A4-2BCF759BBB64}" type="datetimeFigureOut">
              <a:rPr lang="es-ES"/>
              <a:pPr>
                <a:defRPr/>
              </a:pPr>
              <a:t>21/05/2018</a:t>
            </a:fld>
            <a:endParaRPr lang="es-ES"/>
          </a:p>
        </p:txBody>
      </p:sp>
      <p:sp>
        <p:nvSpPr>
          <p:cNvPr id="4" name="Marcador de pie de página 3"/>
          <p:cNvSpPr>
            <a:spLocks noGrp="1"/>
          </p:cNvSpPr>
          <p:nvPr>
            <p:ph type="ftr" sz="quarter" idx="2"/>
          </p:nvPr>
        </p:nvSpPr>
        <p:spPr>
          <a:xfrm>
            <a:off x="0" y="8829648"/>
            <a:ext cx="3038604" cy="465266"/>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s-ES"/>
          </a:p>
        </p:txBody>
      </p:sp>
      <p:sp>
        <p:nvSpPr>
          <p:cNvPr id="5" name="Marcador de número de diapositiva 4"/>
          <p:cNvSpPr>
            <a:spLocks noGrp="1"/>
          </p:cNvSpPr>
          <p:nvPr>
            <p:ph type="sldNum" sz="quarter" idx="3"/>
          </p:nvPr>
        </p:nvSpPr>
        <p:spPr>
          <a:xfrm>
            <a:off x="3970159" y="8829648"/>
            <a:ext cx="3038604" cy="465266"/>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716DEA71-9251-4122-8AE6-BAE1F7A74101}" type="slidenum">
              <a:rPr lang="es-ES"/>
              <a:pPr>
                <a:defRPr/>
              </a:pPr>
              <a:t>‹Nº›</a:t>
            </a:fld>
            <a:endParaRPr lang="es-ES"/>
          </a:p>
        </p:txBody>
      </p:sp>
    </p:spTree>
    <p:extLst>
      <p:ext uri="{BB962C8B-B14F-4D97-AF65-F5344CB8AC3E}">
        <p14:creationId xmlns="" xmlns:p14="http://schemas.microsoft.com/office/powerpoint/2010/main" val="1197193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604" cy="465266"/>
          </a:xfrm>
          <a:prstGeom prst="rect">
            <a:avLst/>
          </a:prstGeom>
        </p:spPr>
        <p:txBody>
          <a:bodyPr vert="horz" lIns="91440" tIns="45720" rIns="91440" bIns="45720" rtlCol="0"/>
          <a:lstStyle>
            <a:lvl1pPr algn="l">
              <a:defRPr sz="1200">
                <a:ea typeface="ＭＳ Ｐゴシック" charset="-128"/>
              </a:defRPr>
            </a:lvl1pPr>
          </a:lstStyle>
          <a:p>
            <a:pPr>
              <a:defRPr/>
            </a:pPr>
            <a:endParaRPr lang="es-ES"/>
          </a:p>
        </p:txBody>
      </p:sp>
      <p:sp>
        <p:nvSpPr>
          <p:cNvPr id="3" name="2 Marcador de fecha"/>
          <p:cNvSpPr>
            <a:spLocks noGrp="1"/>
          </p:cNvSpPr>
          <p:nvPr>
            <p:ph type="dt" idx="1"/>
          </p:nvPr>
        </p:nvSpPr>
        <p:spPr>
          <a:xfrm>
            <a:off x="3970159" y="0"/>
            <a:ext cx="3038604" cy="465266"/>
          </a:xfrm>
          <a:prstGeom prst="rect">
            <a:avLst/>
          </a:prstGeom>
        </p:spPr>
        <p:txBody>
          <a:bodyPr vert="horz" lIns="91440" tIns="45720" rIns="91440" bIns="45720" rtlCol="0"/>
          <a:lstStyle>
            <a:lvl1pPr algn="r">
              <a:defRPr sz="1200">
                <a:ea typeface="ＭＳ Ｐゴシック" charset="-128"/>
              </a:defRPr>
            </a:lvl1pPr>
          </a:lstStyle>
          <a:p>
            <a:pPr>
              <a:defRPr/>
            </a:pPr>
            <a:fld id="{83847396-FEBC-4970-B5FF-495E0698DDE8}" type="datetimeFigureOut">
              <a:rPr lang="es-ES"/>
              <a:pPr>
                <a:defRPr/>
              </a:pPr>
              <a:t>21/05/2018</a:t>
            </a:fld>
            <a:endParaRPr lang="es-ES"/>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700713" y="4416311"/>
            <a:ext cx="5608975" cy="4182934"/>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829648"/>
            <a:ext cx="3038604" cy="465266"/>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es-ES"/>
          </a:p>
        </p:txBody>
      </p:sp>
      <p:sp>
        <p:nvSpPr>
          <p:cNvPr id="7" name="6 Marcador de número de diapositiva"/>
          <p:cNvSpPr>
            <a:spLocks noGrp="1"/>
          </p:cNvSpPr>
          <p:nvPr>
            <p:ph type="sldNum" sz="quarter" idx="5"/>
          </p:nvPr>
        </p:nvSpPr>
        <p:spPr>
          <a:xfrm>
            <a:off x="3970159" y="8829648"/>
            <a:ext cx="3038604" cy="465266"/>
          </a:xfrm>
          <a:prstGeom prst="rect">
            <a:avLst/>
          </a:prstGeom>
        </p:spPr>
        <p:txBody>
          <a:bodyPr vert="horz" lIns="91440" tIns="45720" rIns="91440" bIns="45720" rtlCol="0" anchor="b"/>
          <a:lstStyle>
            <a:lvl1pPr algn="r">
              <a:defRPr sz="1200">
                <a:ea typeface="ＭＳ Ｐゴシック" charset="-128"/>
              </a:defRPr>
            </a:lvl1pPr>
          </a:lstStyle>
          <a:p>
            <a:pPr>
              <a:defRPr/>
            </a:pPr>
            <a:fld id="{6000C573-4909-44E5-B2F6-2C1BFC3C3434}" type="slidenum">
              <a:rPr lang="es-ES"/>
              <a:pPr>
                <a:defRPr/>
              </a:pPr>
              <a:t>‹Nº›</a:t>
            </a:fld>
            <a:endParaRPr lang="es-ES"/>
          </a:p>
        </p:txBody>
      </p:sp>
    </p:spTree>
    <p:extLst>
      <p:ext uri="{BB962C8B-B14F-4D97-AF65-F5344CB8AC3E}">
        <p14:creationId xmlns="" xmlns:p14="http://schemas.microsoft.com/office/powerpoint/2010/main" val="11414545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150000"/>
              </a:lnSpc>
              <a:spcBef>
                <a:spcPct val="0"/>
              </a:spcBef>
              <a:buClr>
                <a:srgbClr val="632523"/>
              </a:buClr>
            </a:pPr>
            <a:r>
              <a:rPr lang="es-MX" altLang="es-MX" sz="700" b="1">
                <a:cs typeface="Arial" pitchFamily="34" charset="0"/>
              </a:rPr>
              <a:t>Requisitos para ser observador electoral:</a:t>
            </a:r>
          </a:p>
          <a:p>
            <a:pPr algn="just" eaLnBrk="1" hangingPunct="1">
              <a:spcBef>
                <a:spcPct val="0"/>
              </a:spcBef>
              <a:buClr>
                <a:srgbClr val="632523"/>
              </a:buClr>
              <a:buSzPct val="85000"/>
              <a:buFont typeface="Wingdings" pitchFamily="2" charset="2"/>
              <a:buNone/>
            </a:pPr>
            <a:r>
              <a:rPr lang="es-MX" altLang="es-MX" sz="700">
                <a:cs typeface="Arial" pitchFamily="34" charset="0"/>
              </a:rPr>
              <a:t> Ser ciudadano mexicano</a:t>
            </a:r>
          </a:p>
          <a:p>
            <a:pPr algn="just" eaLnBrk="1" hangingPunct="1">
              <a:spcBef>
                <a:spcPct val="0"/>
              </a:spcBef>
              <a:buClr>
                <a:srgbClr val="632523"/>
              </a:buClr>
              <a:buSzPct val="85000"/>
              <a:buFont typeface="Wingdings" pitchFamily="2" charset="2"/>
              <a:buNone/>
            </a:pPr>
            <a:r>
              <a:rPr lang="es-MX" altLang="es-MX" sz="700">
                <a:cs typeface="Arial" pitchFamily="34" charset="0"/>
              </a:rPr>
              <a:t> No ser, ni haber sido miembro de dirigencias de organizaci</a:t>
            </a:r>
            <a:r>
              <a:rPr lang="es-MX" altLang="es-MX" sz="700">
                <a:latin typeface="Arial" pitchFamily="34" charset="0"/>
                <a:cs typeface="Arial" pitchFamily="34" charset="0"/>
              </a:rPr>
              <a:t>ó</a:t>
            </a:r>
            <a:r>
              <a:rPr lang="es-MX" altLang="es-MX" sz="700">
                <a:cs typeface="Arial" pitchFamily="34" charset="0"/>
              </a:rPr>
              <a:t>n o de partido pol</a:t>
            </a:r>
            <a:r>
              <a:rPr lang="es-MX" altLang="es-MX" sz="700">
                <a:latin typeface="Arial" pitchFamily="34" charset="0"/>
                <a:cs typeface="Arial" pitchFamily="34" charset="0"/>
              </a:rPr>
              <a:t>í</a:t>
            </a:r>
            <a:r>
              <a:rPr lang="es-MX" altLang="es-MX" sz="700">
                <a:cs typeface="Arial" pitchFamily="34" charset="0"/>
              </a:rPr>
              <a:t>tico en los </a:t>
            </a:r>
            <a:r>
              <a:rPr lang="es-MX" altLang="es-MX" sz="700">
                <a:latin typeface="Arial" pitchFamily="34" charset="0"/>
                <a:cs typeface="Arial" pitchFamily="34" charset="0"/>
              </a:rPr>
              <a:t>ú</a:t>
            </a:r>
            <a:r>
              <a:rPr lang="es-MX" altLang="es-MX" sz="700">
                <a:cs typeface="Arial" pitchFamily="34" charset="0"/>
              </a:rPr>
              <a:t>ltimos 3 a</a:t>
            </a:r>
            <a:r>
              <a:rPr lang="es-MX" altLang="es-MX" sz="700">
                <a:latin typeface="Arial" pitchFamily="34" charset="0"/>
                <a:cs typeface="Arial" pitchFamily="34" charset="0"/>
              </a:rPr>
              <a:t>ñ</a:t>
            </a:r>
            <a:r>
              <a:rPr lang="es-MX" altLang="es-MX" sz="700">
                <a:cs typeface="Arial" pitchFamily="34" charset="0"/>
              </a:rPr>
              <a:t>os anteriores a la elecci</a:t>
            </a:r>
            <a:r>
              <a:rPr lang="es-MX" altLang="es-MX" sz="700">
                <a:latin typeface="Arial" pitchFamily="34" charset="0"/>
                <a:cs typeface="Arial" pitchFamily="34" charset="0"/>
              </a:rPr>
              <a:t>ó</a:t>
            </a:r>
            <a:r>
              <a:rPr lang="es-MX" altLang="es-MX" sz="700">
                <a:cs typeface="Arial" pitchFamily="34" charset="0"/>
              </a:rPr>
              <a:t>n.</a:t>
            </a:r>
          </a:p>
          <a:p>
            <a:pPr algn="just" eaLnBrk="1" hangingPunct="1">
              <a:spcBef>
                <a:spcPct val="0"/>
              </a:spcBef>
              <a:buClr>
                <a:srgbClr val="632523"/>
              </a:buClr>
              <a:buSzPct val="85000"/>
              <a:buFont typeface="Wingdings" pitchFamily="2" charset="2"/>
              <a:buNone/>
            </a:pPr>
            <a:r>
              <a:rPr lang="es-MX" altLang="es-MX" sz="700">
                <a:cs typeface="Arial" pitchFamily="34" charset="0"/>
              </a:rPr>
              <a:t> No ser, ni haber sido candidato a cargo de elecci</a:t>
            </a:r>
            <a:r>
              <a:rPr lang="es-MX" altLang="es-MX" sz="700">
                <a:latin typeface="Arial" pitchFamily="34" charset="0"/>
                <a:cs typeface="Arial" pitchFamily="34" charset="0"/>
              </a:rPr>
              <a:t>ó</a:t>
            </a:r>
            <a:r>
              <a:rPr lang="es-MX" altLang="es-MX" sz="700">
                <a:cs typeface="Arial" pitchFamily="34" charset="0"/>
              </a:rPr>
              <a:t>n popular en los </a:t>
            </a:r>
            <a:r>
              <a:rPr lang="es-MX" altLang="es-MX" sz="700">
                <a:latin typeface="Arial" pitchFamily="34" charset="0"/>
                <a:cs typeface="Arial" pitchFamily="34" charset="0"/>
              </a:rPr>
              <a:t>ú</a:t>
            </a:r>
            <a:r>
              <a:rPr lang="es-MX" altLang="es-MX" sz="700">
                <a:cs typeface="Arial" pitchFamily="34" charset="0"/>
              </a:rPr>
              <a:t>ltimos 3 a</a:t>
            </a:r>
            <a:r>
              <a:rPr lang="es-MX" altLang="es-MX" sz="700">
                <a:latin typeface="Arial" pitchFamily="34" charset="0"/>
                <a:cs typeface="Arial" pitchFamily="34" charset="0"/>
              </a:rPr>
              <a:t>ñ</a:t>
            </a:r>
            <a:r>
              <a:rPr lang="es-MX" altLang="es-MX" sz="700">
                <a:cs typeface="Arial" pitchFamily="34" charset="0"/>
              </a:rPr>
              <a:t>os. </a:t>
            </a:r>
          </a:p>
          <a:p>
            <a:pPr algn="just" eaLnBrk="1" hangingPunct="1">
              <a:spcBef>
                <a:spcPct val="0"/>
              </a:spcBef>
              <a:buClr>
                <a:srgbClr val="632523"/>
              </a:buClr>
              <a:buSzPct val="85000"/>
              <a:buFont typeface="Wingdings" pitchFamily="2" charset="2"/>
              <a:buNone/>
            </a:pPr>
            <a:r>
              <a:rPr lang="es-MX" altLang="es-MX" sz="700">
                <a:cs typeface="Arial" pitchFamily="34" charset="0"/>
              </a:rPr>
              <a:t> Asistir a los cursos de capacitaci</a:t>
            </a:r>
            <a:r>
              <a:rPr lang="es-MX" altLang="es-MX" sz="700">
                <a:latin typeface="Arial" pitchFamily="34" charset="0"/>
                <a:cs typeface="Arial" pitchFamily="34" charset="0"/>
              </a:rPr>
              <a:t>ó</a:t>
            </a:r>
            <a:r>
              <a:rPr lang="es-MX" altLang="es-MX" sz="700">
                <a:cs typeface="Arial" pitchFamily="34" charset="0"/>
              </a:rPr>
              <a:t>n, preparaci</a:t>
            </a:r>
            <a:r>
              <a:rPr lang="es-MX" altLang="es-MX" sz="700">
                <a:latin typeface="Arial" pitchFamily="34" charset="0"/>
                <a:cs typeface="Arial" pitchFamily="34" charset="0"/>
              </a:rPr>
              <a:t>ó</a:t>
            </a:r>
            <a:r>
              <a:rPr lang="es-MX" altLang="es-MX" sz="700">
                <a:cs typeface="Arial" pitchFamily="34" charset="0"/>
              </a:rPr>
              <a:t>n o informaci</a:t>
            </a:r>
            <a:r>
              <a:rPr lang="es-MX" altLang="es-MX" sz="700">
                <a:latin typeface="Arial" pitchFamily="34" charset="0"/>
                <a:cs typeface="Arial" pitchFamily="34" charset="0"/>
              </a:rPr>
              <a:t>ó</a:t>
            </a:r>
            <a:r>
              <a:rPr lang="es-MX" altLang="es-MX" sz="700">
                <a:cs typeface="Arial" pitchFamily="34" charset="0"/>
              </a:rPr>
              <a:t>n que imparta el INE.</a:t>
            </a:r>
          </a:p>
          <a:p>
            <a:pPr algn="just" eaLnBrk="1" hangingPunct="1">
              <a:spcBef>
                <a:spcPct val="0"/>
              </a:spcBef>
              <a:buClr>
                <a:srgbClr val="632523"/>
              </a:buClr>
              <a:buSzPct val="85000"/>
              <a:buFont typeface="Wingdings" pitchFamily="2" charset="2"/>
              <a:buNone/>
            </a:pPr>
            <a:r>
              <a:rPr lang="es-MX" altLang="es-MX" sz="700">
                <a:cs typeface="Arial" pitchFamily="34" charset="0"/>
              </a:rPr>
              <a:t> Obtener la acreditaci</a:t>
            </a:r>
            <a:r>
              <a:rPr lang="es-MX" altLang="es-MX" sz="700">
                <a:latin typeface="Arial" pitchFamily="34" charset="0"/>
                <a:cs typeface="Arial" pitchFamily="34" charset="0"/>
              </a:rPr>
              <a:t>ó</a:t>
            </a:r>
            <a:r>
              <a:rPr lang="es-MX" altLang="es-MX" sz="700">
                <a:cs typeface="Arial" pitchFamily="34" charset="0"/>
              </a:rPr>
              <a:t>n del INE.</a:t>
            </a:r>
          </a:p>
          <a:p>
            <a:pPr algn="just" eaLnBrk="1" hangingPunct="1">
              <a:spcBef>
                <a:spcPct val="0"/>
              </a:spcBef>
            </a:pPr>
            <a:endParaRPr lang="es-MX" altLang="es-MX"/>
          </a:p>
          <a:p>
            <a:pPr algn="just" eaLnBrk="1" hangingPunct="1">
              <a:spcBef>
                <a:spcPct val="0"/>
              </a:spcBef>
            </a:pPr>
            <a:r>
              <a:rPr lang="es-MX" altLang="es-MX" b="1"/>
              <a:t>Los observadores d</a:t>
            </a:r>
            <a:r>
              <a:rPr lang="es-MX" altLang="es-MX" sz="700" b="1">
                <a:cs typeface="Arial" pitchFamily="34" charset="0"/>
              </a:rPr>
              <a:t>eber</a:t>
            </a:r>
            <a:r>
              <a:rPr lang="es-MX" altLang="es-MX" sz="700" b="1">
                <a:latin typeface="Arial" pitchFamily="34" charset="0"/>
                <a:cs typeface="Arial" pitchFamily="34" charset="0"/>
              </a:rPr>
              <a:t>á</a:t>
            </a:r>
            <a:r>
              <a:rPr lang="es-MX" altLang="es-MX" sz="700" b="1">
                <a:cs typeface="Arial" pitchFamily="34" charset="0"/>
              </a:rPr>
              <a:t>n abstenerse de:</a:t>
            </a:r>
          </a:p>
          <a:p>
            <a:pPr algn="just" eaLnBrk="1" hangingPunct="1">
              <a:spcBef>
                <a:spcPct val="0"/>
              </a:spcBef>
              <a:buClr>
                <a:srgbClr val="632523"/>
              </a:buClr>
            </a:pPr>
            <a:r>
              <a:rPr lang="es-MX" altLang="es-MX" sz="700">
                <a:cs typeface="Arial" pitchFamily="34" charset="0"/>
              </a:rPr>
              <a:t>Sustituir u obstaculizar a las autoridades electorales en el ejercicio de sus funciones.</a:t>
            </a:r>
          </a:p>
          <a:p>
            <a:pPr algn="just" eaLnBrk="1" hangingPunct="1">
              <a:spcBef>
                <a:spcPct val="0"/>
              </a:spcBef>
              <a:buClr>
                <a:srgbClr val="632523"/>
              </a:buClr>
            </a:pPr>
            <a:r>
              <a:rPr lang="es-MX" altLang="es-MX" sz="700">
                <a:cs typeface="Arial" pitchFamily="34" charset="0"/>
              </a:rPr>
              <a:t>Hacer proselitismo o manifestarse a favor de alg</a:t>
            </a:r>
            <a:r>
              <a:rPr lang="es-MX" altLang="es-MX" sz="700">
                <a:latin typeface="Arial" pitchFamily="34" charset="0"/>
                <a:cs typeface="Arial" pitchFamily="34" charset="0"/>
              </a:rPr>
              <a:t>ú</a:t>
            </a:r>
            <a:r>
              <a:rPr lang="es-MX" altLang="es-MX" sz="700">
                <a:cs typeface="Arial" pitchFamily="34" charset="0"/>
              </a:rPr>
              <a:t>n partido pol</a:t>
            </a:r>
            <a:r>
              <a:rPr lang="es-MX" altLang="es-MX" sz="700">
                <a:latin typeface="Arial" pitchFamily="34" charset="0"/>
                <a:cs typeface="Arial" pitchFamily="34" charset="0"/>
              </a:rPr>
              <a:t>í</a:t>
            </a:r>
            <a:r>
              <a:rPr lang="es-MX" altLang="es-MX" sz="700">
                <a:cs typeface="Arial" pitchFamily="34" charset="0"/>
              </a:rPr>
              <a:t>tico.</a:t>
            </a:r>
          </a:p>
          <a:p>
            <a:pPr algn="just" eaLnBrk="1" hangingPunct="1">
              <a:spcBef>
                <a:spcPct val="0"/>
              </a:spcBef>
              <a:buClr>
                <a:srgbClr val="632523"/>
              </a:buClr>
            </a:pPr>
            <a:r>
              <a:rPr lang="es-MX" altLang="es-MX" sz="700">
                <a:cs typeface="Arial" pitchFamily="34" charset="0"/>
              </a:rPr>
              <a:t>Calumniar a las instituciones, autoridades electorales, partidos pol</a:t>
            </a:r>
            <a:r>
              <a:rPr lang="es-MX" altLang="es-MX" sz="700">
                <a:latin typeface="Arial" pitchFamily="34" charset="0"/>
                <a:cs typeface="Arial" pitchFamily="34" charset="0"/>
              </a:rPr>
              <a:t>í</a:t>
            </a:r>
            <a:r>
              <a:rPr lang="es-MX" altLang="es-MX" sz="700">
                <a:cs typeface="Arial" pitchFamily="34" charset="0"/>
              </a:rPr>
              <a:t>ticos o candidatos.</a:t>
            </a:r>
          </a:p>
          <a:p>
            <a:pPr algn="just" eaLnBrk="1" hangingPunct="1">
              <a:spcBef>
                <a:spcPct val="0"/>
              </a:spcBef>
              <a:buClr>
                <a:srgbClr val="632523"/>
              </a:buClr>
            </a:pPr>
            <a:r>
              <a:rPr lang="es-MX" altLang="es-MX" sz="700">
                <a:cs typeface="Arial" pitchFamily="34" charset="0"/>
              </a:rPr>
              <a:t>Declarar el triunfo de alg</a:t>
            </a:r>
            <a:r>
              <a:rPr lang="es-MX" altLang="es-MX" sz="700">
                <a:latin typeface="Arial" pitchFamily="34" charset="0"/>
                <a:cs typeface="Arial" pitchFamily="34" charset="0"/>
              </a:rPr>
              <a:t>ú</a:t>
            </a:r>
            <a:r>
              <a:rPr lang="es-MX" altLang="es-MX" sz="700">
                <a:cs typeface="Arial" pitchFamily="34" charset="0"/>
              </a:rPr>
              <a:t>n partido pol</a:t>
            </a:r>
            <a:r>
              <a:rPr lang="es-MX" altLang="es-MX" sz="700">
                <a:latin typeface="Arial" pitchFamily="34" charset="0"/>
                <a:cs typeface="Arial" pitchFamily="34" charset="0"/>
              </a:rPr>
              <a:t>í</a:t>
            </a:r>
            <a:r>
              <a:rPr lang="es-MX" altLang="es-MX" sz="700">
                <a:cs typeface="Arial" pitchFamily="34" charset="0"/>
              </a:rPr>
              <a:t>tico o candidato.</a:t>
            </a:r>
            <a:endParaRPr lang="es-MX" altLang="es-MX"/>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43E435F9-552E-49A1-B670-EA437F93B600}" type="slidenum">
              <a:rPr lang="es-ES" sz="1200">
                <a:latin typeface="+mn-lt"/>
                <a:ea typeface="ＭＳ Ｐゴシック" charset="-128"/>
              </a:rPr>
              <a:pPr algn="r">
                <a:defRPr/>
              </a:pPr>
              <a:t>11</a:t>
            </a:fld>
            <a:endParaRPr lang="es-ES" sz="1200" dirty="0">
              <a:latin typeface="+mn-lt"/>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s-ES" altLang="es-MX" sz="1000"/>
          </a:p>
          <a:p>
            <a:pPr eaLnBrk="1" hangingPunct="1">
              <a:lnSpc>
                <a:spcPct val="90000"/>
              </a:lnSpc>
              <a:spcBef>
                <a:spcPct val="0"/>
              </a:spcBef>
            </a:pPr>
            <a:r>
              <a:rPr lang="es-ES" altLang="es-MX" sz="1000"/>
              <a:t>Esta figura se creó para regular la presencia de ciudadanos de otros países interesados en conocer el desarrollo de las elecciones mexicanas y corresponde al Consejo General del INE resolver y reglamentar su participación para cada proceso electoral federal.</a:t>
            </a:r>
          </a:p>
          <a:p>
            <a:pPr eaLnBrk="1" hangingPunct="1">
              <a:lnSpc>
                <a:spcPct val="90000"/>
              </a:lnSpc>
              <a:spcBef>
                <a:spcPct val="0"/>
              </a:spcBef>
            </a:pPr>
            <a:r>
              <a:rPr lang="es-ES" altLang="es-MX" sz="1000"/>
              <a:t>El INE solicitará el apoyo de las distintas dependencias del gobierno mexicano para difundir a nivel nacional e internacional la convocatoria, así como del apoyo necesario para la emisión de la autorización de emisión de los visados correspondientes, para facilitar la internación al país de todos aquellos visitantes extranjeros que hayan sido acreditados como tales.</a:t>
            </a:r>
          </a:p>
          <a:p>
            <a:pPr eaLnBrk="1" hangingPunct="1">
              <a:lnSpc>
                <a:spcPct val="90000"/>
              </a:lnSpc>
              <a:spcBef>
                <a:spcPct val="0"/>
              </a:spcBef>
            </a:pPr>
            <a:r>
              <a:rPr lang="es-ES" altLang="es-MX" sz="1000"/>
              <a:t>Para que el INE otorgue las acreditaciones, las personas extranjeras interesadas deben reunir los siguientes requisitos:</a:t>
            </a:r>
          </a:p>
          <a:p>
            <a:pPr eaLnBrk="1" hangingPunct="1">
              <a:lnSpc>
                <a:spcPct val="90000"/>
              </a:lnSpc>
              <a:spcBef>
                <a:spcPct val="0"/>
              </a:spcBef>
            </a:pPr>
            <a:r>
              <a:rPr lang="es-ES" altLang="es-MX" sz="1000"/>
              <a:t>A. Dirigir y hacer llegar a la Presidencia del Consejo General el formato de solicitud de acreditación personal, incluyendo copia de las páginas principales de su pasaporte y una fotografía nítida, según lo establecido en el propio formato.</a:t>
            </a:r>
          </a:p>
          <a:p>
            <a:pPr eaLnBrk="1" hangingPunct="1">
              <a:lnSpc>
                <a:spcPct val="90000"/>
              </a:lnSpc>
              <a:spcBef>
                <a:spcPct val="0"/>
              </a:spcBef>
            </a:pPr>
            <a:r>
              <a:rPr lang="es-ES" altLang="es-MX" sz="1000"/>
              <a:t>B. No perseguir fines de lucro en el goce de los derechos provenientes de su acreditación.</a:t>
            </a:r>
          </a:p>
          <a:p>
            <a:pPr eaLnBrk="1" hangingPunct="1">
              <a:lnSpc>
                <a:spcPct val="90000"/>
              </a:lnSpc>
              <a:spcBef>
                <a:spcPct val="0"/>
              </a:spcBef>
            </a:pPr>
            <a:r>
              <a:rPr lang="es-ES" altLang="es-MX" sz="1000"/>
              <a:t>La Coordinación de Asuntos Internacionales (CAI) conocerá y resolverá, dentro de los 3 días hábiles siguientes a su presentación, sobre todas las solicitudes de acreditación recibidas en tiempo y forma, informando oportunamente al Consejo General.</a:t>
            </a:r>
          </a:p>
          <a:p>
            <a:pPr eaLnBrk="1" hangingPunct="1">
              <a:lnSpc>
                <a:spcPct val="90000"/>
              </a:lnSpc>
              <a:spcBef>
                <a:spcPct val="0"/>
              </a:spcBef>
            </a:pPr>
            <a:r>
              <a:rPr lang="es-ES" altLang="es-MX" sz="1000"/>
              <a:t>2. La CAI elaborará y remitirá a cada interesado la notificación oficial respecto de la resolución sobre todas y cada una de las solicitudes de acreditación recibidas en tiempo y forma.</a:t>
            </a:r>
          </a:p>
          <a:p>
            <a:pPr eaLnBrk="1" hangingPunct="1">
              <a:lnSpc>
                <a:spcPct val="90000"/>
              </a:lnSpc>
              <a:spcBef>
                <a:spcPct val="0"/>
              </a:spcBef>
            </a:pPr>
            <a:r>
              <a:rPr lang="es-ES" altLang="es-MX" sz="1000"/>
              <a:t>Los visitantes extranjeros podrán conocer e informarse sobre el desarrollo del Proceso Electoral Federal 2014 - 2015 en cualquiera de sus etapas y en cualquier ámbito del territorio nacional.</a:t>
            </a:r>
          </a:p>
          <a:p>
            <a:pPr eaLnBrk="1" hangingPunct="1">
              <a:lnSpc>
                <a:spcPct val="90000"/>
              </a:lnSpc>
              <a:spcBef>
                <a:spcPct val="0"/>
              </a:spcBef>
            </a:pPr>
            <a:r>
              <a:rPr lang="es-ES" altLang="es-MX" sz="1000"/>
              <a:t>Los visitantes extranjeros acreditados serán responsables de cubrir los gastos relativos a su traslado, estancia y actividades en México.</a:t>
            </a:r>
          </a:p>
          <a:p>
            <a:pPr eaLnBrk="1" hangingPunct="1">
              <a:lnSpc>
                <a:spcPct val="90000"/>
              </a:lnSpc>
              <a:spcBef>
                <a:spcPct val="0"/>
              </a:spcBef>
            </a:pPr>
            <a:r>
              <a:rPr lang="es-ES" altLang="es-MX" sz="1000"/>
              <a:t>En caso de cualquier presunto incumplimiento a las obligaciones establecidas en este acuerdo y a la legislación electoral por parte de los visitantes extranjeros acreditados, se procederá de conformidad con la LGIPE y el Reglamento del INE en materia de Quejas y Denuncias.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latin typeface="Arial" pitchFamily="34" charset="0"/>
            </a:endParaRPr>
          </a:p>
        </p:txBody>
      </p:sp>
      <p:sp>
        <p:nvSpPr>
          <p:cNvPr id="68612" name="3 Marcador de número de diapositiva"/>
          <p:cNvSpPr txBox="1">
            <a:spLocks noGrp="1"/>
          </p:cNvSpPr>
          <p:nvPr/>
        </p:nvSpPr>
        <p:spPr bwMode="auto">
          <a:xfrm>
            <a:off x="3970159" y="8829648"/>
            <a:ext cx="3038604" cy="465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78B11A32-EB21-4BF5-92F1-BB7BEBEA078B}" type="slidenum">
              <a:rPr lang="es-ES" altLang="es-MX" sz="1200"/>
              <a:pPr algn="r" eaLnBrk="1" hangingPunct="1"/>
              <a:t>13</a:t>
            </a:fld>
            <a:endParaRPr lang="es-ES" altLang="es-MX"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latin typeface="Arial" pitchFamily="34" charset="0"/>
            </a:endParaRPr>
          </a:p>
        </p:txBody>
      </p:sp>
      <p:sp>
        <p:nvSpPr>
          <p:cNvPr id="69636" name="3 Marcador de número de diapositiva"/>
          <p:cNvSpPr txBox="1">
            <a:spLocks noGrp="1"/>
          </p:cNvSpPr>
          <p:nvPr/>
        </p:nvSpPr>
        <p:spPr bwMode="auto">
          <a:xfrm>
            <a:off x="3970159" y="8829648"/>
            <a:ext cx="3038604" cy="465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DF23E69-0AF6-4E8D-AF4A-F6EDF32F2BC5}" type="slidenum">
              <a:rPr lang="es-ES" altLang="es-MX" sz="1200"/>
              <a:pPr algn="r" eaLnBrk="1" hangingPunct="1"/>
              <a:t>14</a:t>
            </a:fld>
            <a:endParaRPr lang="es-ES" altLang="es-MX"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endParaRPr lang="es-MX" altLang="es-MX"/>
          </a:p>
        </p:txBody>
      </p:sp>
      <p:sp>
        <p:nvSpPr>
          <p:cNvPr id="70660"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BB9EDB6-EECF-4190-9241-4C9E8A8DFE6B}" type="slidenum">
              <a:rPr lang="es-ES" altLang="es-MX" smtClean="0"/>
              <a:pPr eaLnBrk="1" hangingPunct="1"/>
              <a:t>15</a:t>
            </a:fld>
            <a:endParaRPr lang="es-ES" alt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3"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MX" altLang="es-MX"/>
              <a:t>Reuniones públicas, asambleas, marchas y actos dirigidos a los afiliados, simpatizantes, o al electorado en general, con el objetivo de obtener su respaldo para ser candidato.</a:t>
            </a:r>
            <a:endParaRPr lang="es-ES" altLang="es-MX" sz="1600"/>
          </a:p>
          <a:p>
            <a:pPr eaLnBrk="1" hangingPunct="1"/>
            <a:r>
              <a:rPr lang="es-ES" altLang="es-MX" sz="1600"/>
              <a:t> </a:t>
            </a:r>
            <a:endParaRPr lang="es-MX" altLang="es-MX" sz="1600"/>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7FB49619-78D2-4F65-B7A1-264D586E2F3A}" type="slidenum">
              <a:rPr lang="es-ES" sz="1200">
                <a:latin typeface="+mn-lt"/>
                <a:ea typeface="ＭＳ Ｐゴシック" charset="-128"/>
              </a:rPr>
              <a:pPr algn="r">
                <a:defRPr/>
              </a:pPr>
              <a:t>16</a:t>
            </a:fld>
            <a:endParaRPr lang="es-ES" sz="1200" dirty="0">
              <a:latin typeface="+mn-lt"/>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2 Marcador de notas"/>
          <p:cNvSpPr>
            <a:spLocks noGrp="1"/>
          </p:cNvSpPr>
          <p:nvPr>
            <p:ph type="body" idx="1"/>
          </p:nvPr>
        </p:nvSpPr>
        <p:spPr bwMode="auto"/>
        <p:txBody>
          <a:bodyPr wrap="square" numCol="1" anchor="t" anchorCtr="0" compatLnSpc="1">
            <a:prstTxWarp prst="textNoShape">
              <a:avLst/>
            </a:prstTxWarp>
            <a:normAutofit/>
          </a:bodyPr>
          <a:lstStyle/>
          <a:p>
            <a:pPr algn="just" eaLnBrk="1" hangingPunct="1">
              <a:defRPr/>
            </a:pPr>
            <a:endParaRPr lang="es-MX" sz="1600" dirty="0"/>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C376A529-EBE6-4507-8FA5-34B92F61CAFA}" type="slidenum">
              <a:rPr lang="es-ES" sz="1200">
                <a:latin typeface="+mn-lt"/>
                <a:ea typeface="ＭＳ Ｐゴシック" charset="-128"/>
              </a:rPr>
              <a:pPr algn="r">
                <a:defRPr/>
              </a:pPr>
              <a:t>17</a:t>
            </a:fld>
            <a:endParaRPr lang="es-ES" sz="1200" dirty="0">
              <a:latin typeface="+mn-lt"/>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2 Marcador de notas"/>
          <p:cNvSpPr>
            <a:spLocks noGrp="1"/>
          </p:cNvSpPr>
          <p:nvPr>
            <p:ph type="body" idx="1"/>
          </p:nvPr>
        </p:nvSpPr>
        <p:spPr bwMode="auto"/>
        <p:txBody>
          <a:bodyPr wrap="square" numCol="1" anchor="t" anchorCtr="0" compatLnSpc="1">
            <a:prstTxWarp prst="textNoShape">
              <a:avLst/>
            </a:prstTxWarp>
            <a:normAutofit/>
          </a:bodyPr>
          <a:lstStyle/>
          <a:p>
            <a:pPr eaLnBrk="1" hangingPunct="1">
              <a:defRPr/>
            </a:pPr>
            <a:endParaRPr lang="es-ES" dirty="0"/>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6E567267-1955-45B1-97FD-845ECFE147CA}" type="slidenum">
              <a:rPr lang="es-ES" sz="1200">
                <a:latin typeface="+mn-lt"/>
                <a:ea typeface="ＭＳ Ｐゴシック" charset="-128"/>
              </a:rPr>
              <a:pPr algn="r">
                <a:defRPr/>
              </a:pPr>
              <a:t>18</a:t>
            </a:fld>
            <a:endParaRPr lang="es-ES" sz="1200" dirty="0">
              <a:latin typeface="+mn-lt"/>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4755"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sz="1600"/>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3E66F76F-81F3-4089-BF1F-CA2065B98746}" type="slidenum">
              <a:rPr lang="es-ES" sz="1200">
                <a:latin typeface="+mn-lt"/>
                <a:ea typeface="ＭＳ Ｐゴシック" charset="-128"/>
              </a:rPr>
              <a:pPr algn="r">
                <a:defRPr/>
              </a:pPr>
              <a:t>19</a:t>
            </a:fld>
            <a:endParaRPr lang="es-ES" sz="1200" dirty="0">
              <a:latin typeface="+mn-lt"/>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5153F2FA-3B20-41D2-A193-0ADF3A8EDEC9}" type="slidenum">
              <a:rPr lang="es-ES" sz="1200">
                <a:latin typeface="+mn-lt"/>
                <a:ea typeface="ＭＳ Ｐゴシック" charset="-128"/>
              </a:rPr>
              <a:pPr algn="r">
                <a:defRPr/>
              </a:pPr>
              <a:t>20</a:t>
            </a:fld>
            <a:endParaRPr lang="es-ES" sz="1200" dirty="0">
              <a:latin typeface="+mn-lt"/>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MX" sz="1000" b="1"/>
              <a:t>Certeza.</a:t>
            </a:r>
            <a:r>
              <a:rPr lang="es-MX" altLang="es-MX" sz="1000"/>
              <a:t> </a:t>
            </a:r>
            <a:r>
              <a:rPr lang="es-ES" altLang="es-MX" sz="1000"/>
              <a:t>El significado de este principio radica en que la acción o acciones que se efectúen serán del todo veraces, reales y apegadas a los hechos, esto es, que el resultado de los procesos sea completamente verificable, fidedigno y confiable. De esta forma la certeza se convierte en un supuesto obligado de la democracia.</a:t>
            </a:r>
          </a:p>
          <a:p>
            <a:pPr eaLnBrk="1" hangingPunct="1">
              <a:spcBef>
                <a:spcPct val="0"/>
              </a:spcBef>
            </a:pPr>
            <a:r>
              <a:rPr lang="es-MX" altLang="es-MX" sz="1000" b="1"/>
              <a:t>Legalidad. </a:t>
            </a:r>
            <a:r>
              <a:rPr lang="es-ES" altLang="es-MX" sz="1000"/>
              <a:t>Donde impera la legalidad los gobernados cuentan con un cierto grado de certeza y seguridad jurídica y disfrutan, en principio, de un estado de igualdad frente a la ley. La legalidad no es otra cosa que el estricto cumplimiento de la normativa jurídica vigente; la adecuación o fidelidad a la ley en toda la actuación electoral de los ciudadanos, asociaciones, agrupaciones y partidos políticos pero fundamentalmente de las autoridades electorales y no electorales en todos sus órdenes jerárquicos y de competencia. </a:t>
            </a:r>
            <a:endParaRPr lang="es-MX" altLang="es-MX" sz="1000" b="1"/>
          </a:p>
          <a:p>
            <a:pPr eaLnBrk="1" hangingPunct="1">
              <a:spcBef>
                <a:spcPct val="0"/>
              </a:spcBef>
            </a:pPr>
            <a:r>
              <a:rPr lang="es-MX" altLang="es-MX" sz="1000" b="1"/>
              <a:t>Independencia. </a:t>
            </a:r>
            <a:r>
              <a:rPr lang="es-ES" altLang="es-MX" sz="800">
                <a:cs typeface="Times New Roman" pitchFamily="18" charset="0"/>
              </a:rPr>
              <a:t>El IFE no está subordinado, de manera inmediata y directa, a ninguno de los tres poderes mediante los cuales se ejerce la soberanía nacional. Aun cuando no hay texto expreso que así lo disponga, el IFE sólo obedece al mandato de la ley. Sin embargo, la independencia no significa que los actos del IFE no sean objeto de su revisión y, en su caso, modificación, confirmación, revocación o anulación. Por ejemplo, al TEPJF le corresponde revisar los actos del Instituto, a petición de parte interesada, a fin de garantizar  que estén adecuados siempre no sólo al principio de legalidad sino también al de constitucionalidad. </a:t>
            </a:r>
            <a:endParaRPr lang="es-MX" altLang="es-MX" sz="1000" b="1"/>
          </a:p>
          <a:p>
            <a:pPr eaLnBrk="1" hangingPunct="1">
              <a:spcBef>
                <a:spcPct val="0"/>
              </a:spcBef>
            </a:pPr>
            <a:r>
              <a:rPr lang="es-MX" altLang="es-MX" sz="1000" b="1"/>
              <a:t>Imparcialidad. </a:t>
            </a:r>
            <a:r>
              <a:rPr lang="es-ES" altLang="es-MX" sz="1000"/>
              <a:t>Implica que la autoridad ofrece todas las garantías de que la organización electoral carece de tendencias en favor de un competidor. El concepto debe entenderse también como la voluntad de decidir o juzgar rectamente, con base en la experiencia, en la capacidad profesional y conocimiento sobre lo que se está resolviendo. </a:t>
            </a:r>
            <a:endParaRPr lang="es-MX" altLang="es-MX" sz="1000" b="1"/>
          </a:p>
          <a:p>
            <a:pPr eaLnBrk="1" hangingPunct="1">
              <a:spcBef>
                <a:spcPct val="0"/>
              </a:spcBef>
            </a:pPr>
            <a:r>
              <a:rPr lang="es-MX" altLang="es-MX" sz="1000" b="1"/>
              <a:t>Objetividad. </a:t>
            </a:r>
            <a:r>
              <a:rPr lang="es-ES" altLang="es-MX" sz="1000"/>
              <a:t>Implica un quehacer institucional y personal fundado en el reconocimiento global, coherente y razonado de la realidad sobre la que se actúa y la obligación de percibir e interpretar hechos por encima de visiones parciales. La objetividad, vinculada a otros principios debe otorgar a los procesos electorales y sus resultados claridad y aceptación por parte del electorado, evitando situaciones inciertas o de conflicto. </a:t>
            </a:r>
          </a:p>
        </p:txBody>
      </p:sp>
      <p:sp>
        <p:nvSpPr>
          <p:cNvPr id="58372"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5254127-D5B2-4483-9671-0EAFED356016}" type="slidenum">
              <a:rPr lang="es-ES" altLang="es-MX" smtClean="0"/>
              <a:pPr eaLnBrk="1" hangingPunct="1"/>
              <a:t>3</a:t>
            </a:fld>
            <a:endParaRPr lang="es-ES" alt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3"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a:p>
        </p:txBody>
      </p:sp>
      <p:sp>
        <p:nvSpPr>
          <p:cNvPr id="76804"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DF5C135-EB46-4959-9C9F-25C112A9DEB8}" type="slidenum">
              <a:rPr lang="es-ES" altLang="es-MX" smtClean="0"/>
              <a:pPr eaLnBrk="1" hangingPunct="1"/>
              <a:t>21</a:t>
            </a:fld>
            <a:endParaRPr lang="es-ES" alt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B934399E-2EB7-47A6-8CBA-1AC5C9417D8E}" type="slidenum">
              <a:rPr lang="es-ES" sz="1200">
                <a:latin typeface="+mn-lt"/>
                <a:ea typeface="ＭＳ Ｐゴシック" charset="-128"/>
              </a:rPr>
              <a:pPr algn="r">
                <a:defRPr/>
              </a:pPr>
              <a:t>23</a:t>
            </a:fld>
            <a:endParaRPr lang="es-ES" sz="1200" dirty="0">
              <a:latin typeface="+mn-lt"/>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4A400D6F-D5F3-49A9-9A9B-94D9978DD667}" type="slidenum">
              <a:rPr lang="es-ES" sz="1200">
                <a:latin typeface="+mn-lt"/>
                <a:ea typeface="ＭＳ Ｐゴシック" charset="-128"/>
              </a:rPr>
              <a:pPr algn="r">
                <a:defRPr/>
              </a:pPr>
              <a:t>24</a:t>
            </a:fld>
            <a:endParaRPr lang="es-ES" sz="1200" dirty="0">
              <a:latin typeface="+mn-lt"/>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tLang="es-MX"/>
              <a:t>  </a:t>
            </a:r>
          </a:p>
        </p:txBody>
      </p:sp>
      <p:sp>
        <p:nvSpPr>
          <p:cNvPr id="79876"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C6C7205-056E-48DD-ACF7-B5D338268F57}" type="slidenum">
              <a:rPr lang="es-ES" altLang="es-MX" smtClean="0"/>
              <a:pPr eaLnBrk="1" hangingPunct="1"/>
              <a:t>25</a:t>
            </a:fld>
            <a:endParaRPr lang="es-ES" alt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tLang="es-MX"/>
              <a:t>  </a:t>
            </a:r>
          </a:p>
        </p:txBody>
      </p:sp>
      <p:sp>
        <p:nvSpPr>
          <p:cNvPr id="80900"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0F246C5-7813-412B-871A-9340C47F9A6F}" type="slidenum">
              <a:rPr lang="es-ES" altLang="es-MX" smtClean="0"/>
              <a:pPr eaLnBrk="1" hangingPunct="1"/>
              <a:t>26</a:t>
            </a:fld>
            <a:endParaRPr lang="es-ES" alt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3" name="2 Marcador de notas"/>
          <p:cNvSpPr>
            <a:spLocks noGrp="1"/>
          </p:cNvSpPr>
          <p:nvPr>
            <p:ph type="body" idx="1"/>
          </p:nvPr>
        </p:nvSpPr>
        <p:spPr bwMode="auto"/>
        <p:txBody>
          <a:bodyPr wrap="square" numCol="1" anchor="t" anchorCtr="0" compatLnSpc="1">
            <a:prstTxWarp prst="textNoShape">
              <a:avLst/>
            </a:prstTxWarp>
            <a:normAutofit/>
          </a:bodyPr>
          <a:lstStyle/>
          <a:p>
            <a:pPr eaLnBrk="1" hangingPunct="1">
              <a:defRPr/>
            </a:pPr>
            <a:r>
              <a:rPr lang="es-ES" dirty="0"/>
              <a:t>  </a:t>
            </a:r>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EDD8FAEC-F268-4DF8-A24B-22BA15354609}" type="slidenum">
              <a:rPr lang="es-ES" sz="1200">
                <a:latin typeface="+mn-lt"/>
                <a:ea typeface="ＭＳ Ｐゴシック" charset="-128"/>
              </a:rPr>
              <a:pPr algn="r">
                <a:defRPr/>
              </a:pPr>
              <a:t>27</a:t>
            </a:fld>
            <a:endParaRPr lang="es-ES" sz="1200" dirty="0">
              <a:latin typeface="+mn-lt"/>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7" name="2 Marcador de notas"/>
          <p:cNvSpPr>
            <a:spLocks noGrp="1"/>
          </p:cNvSpPr>
          <p:nvPr>
            <p:ph type="body" idx="1"/>
          </p:nvPr>
        </p:nvSpPr>
        <p:spPr bwMode="auto"/>
        <p:txBody>
          <a:bodyPr wrap="square" numCol="1" anchor="t" anchorCtr="0" compatLnSpc="1">
            <a:prstTxWarp prst="textNoShape">
              <a:avLst/>
            </a:prstTxWarp>
            <a:normAutofit/>
          </a:bodyPr>
          <a:lstStyle/>
          <a:p>
            <a:pPr eaLnBrk="1" hangingPunct="1">
              <a:defRPr/>
            </a:pPr>
            <a:r>
              <a:rPr lang="es-ES" dirty="0"/>
              <a:t>  </a:t>
            </a:r>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B55B4D0E-39CF-410F-9DD1-175B63E460F7}" type="slidenum">
              <a:rPr lang="es-ES" sz="1200">
                <a:latin typeface="+mn-lt"/>
                <a:ea typeface="ＭＳ Ｐゴシック" charset="-128"/>
              </a:rPr>
              <a:pPr algn="r">
                <a:defRPr/>
              </a:pPr>
              <a:t>28</a:t>
            </a:fld>
            <a:endParaRPr lang="es-ES" sz="1200" dirty="0">
              <a:latin typeface="+mn-lt"/>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7" name="2 Marcador de notas"/>
          <p:cNvSpPr>
            <a:spLocks noGrp="1"/>
          </p:cNvSpPr>
          <p:nvPr>
            <p:ph type="body" idx="1"/>
          </p:nvPr>
        </p:nvSpPr>
        <p:spPr bwMode="auto"/>
        <p:txBody>
          <a:bodyPr wrap="square" numCol="1" anchor="t" anchorCtr="0" compatLnSpc="1">
            <a:prstTxWarp prst="textNoShape">
              <a:avLst/>
            </a:prstTxWarp>
            <a:normAutofit/>
          </a:bodyPr>
          <a:lstStyle/>
          <a:p>
            <a:pPr eaLnBrk="1" hangingPunct="1">
              <a:defRPr/>
            </a:pPr>
            <a:r>
              <a:rPr lang="es-ES" dirty="0"/>
              <a:t>   </a:t>
            </a:r>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628BA31F-0CF4-4523-B83A-0C7FC2D981CC}" type="slidenum">
              <a:rPr lang="es-ES" sz="1200">
                <a:latin typeface="+mn-lt"/>
                <a:ea typeface="ＭＳ Ｐゴシック" charset="-128"/>
              </a:rPr>
              <a:pPr algn="r">
                <a:defRPr/>
              </a:pPr>
              <a:t>29</a:t>
            </a:fld>
            <a:endParaRPr lang="es-ES" sz="1200" dirty="0">
              <a:latin typeface="+mn-lt"/>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7" name="2 Marcador de notas"/>
          <p:cNvSpPr>
            <a:spLocks noGrp="1"/>
          </p:cNvSpPr>
          <p:nvPr>
            <p:ph type="body" idx="1"/>
          </p:nvPr>
        </p:nvSpPr>
        <p:spPr bwMode="auto"/>
        <p:txBody>
          <a:bodyPr wrap="square" numCol="1" anchor="t" anchorCtr="0" compatLnSpc="1">
            <a:prstTxWarp prst="textNoShape">
              <a:avLst/>
            </a:prstTxWarp>
            <a:normAutofit/>
          </a:bodyPr>
          <a:lstStyle/>
          <a:p>
            <a:pPr eaLnBrk="1" hangingPunct="1">
              <a:defRPr/>
            </a:pPr>
            <a:r>
              <a:rPr lang="es-ES" dirty="0"/>
              <a:t>  </a:t>
            </a:r>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9E442827-C556-4549-9890-3196C45EEADC}" type="slidenum">
              <a:rPr lang="es-ES" sz="1200">
                <a:latin typeface="+mn-lt"/>
                <a:ea typeface="ＭＳ Ｐゴシック" charset="-128"/>
              </a:rPr>
              <a:pPr algn="r">
                <a:defRPr/>
              </a:pPr>
              <a:t>30</a:t>
            </a:fld>
            <a:endParaRPr lang="es-ES" sz="1200" dirty="0">
              <a:latin typeface="+mn-lt"/>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3" name="2 Marcador de notas"/>
          <p:cNvSpPr>
            <a:spLocks noGrp="1"/>
          </p:cNvSpPr>
          <p:nvPr>
            <p:ph type="body" idx="1"/>
          </p:nvPr>
        </p:nvSpPr>
        <p:spPr bwMode="auto"/>
        <p:txBody>
          <a:bodyPr wrap="square" numCol="1" anchor="t" anchorCtr="0" compatLnSpc="1">
            <a:prstTxWarp prst="textNoShape">
              <a:avLst/>
            </a:prstTxWarp>
            <a:normAutofit/>
          </a:bodyPr>
          <a:lstStyle/>
          <a:p>
            <a:pPr algn="just" eaLnBrk="1" hangingPunct="1">
              <a:defRPr/>
            </a:pPr>
            <a:endParaRPr lang="es-ES" dirty="0"/>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132E90D5-BA29-4D0C-893E-FF17691D6617}" type="slidenum">
              <a:rPr lang="es-ES" sz="1200">
                <a:latin typeface="+mn-lt"/>
                <a:ea typeface="ＭＳ Ｐゴシック" charset="-128"/>
              </a:rPr>
              <a:pPr algn="r">
                <a:defRPr/>
              </a:pPr>
              <a:t>31</a:t>
            </a:fld>
            <a:endParaRPr lang="es-ES" sz="1200" dirty="0">
              <a:latin typeface="+mn-lt"/>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s-MX" altLang="es-MX"/>
              <a:t>Artículo 41 de la CPEUM, Base V. La organización de las elecciones es una función estatal que se realiza a través del Instituto Nacional Electoral y de los organismos públicos locales, en los términos que establece esta Constitución.</a:t>
            </a:r>
          </a:p>
          <a:p>
            <a:r>
              <a:rPr lang="es-MX" altLang="es-MX" b="1"/>
              <a:t>Apartado A. El Instituto Nacional Electoral es un organismo público autónomo dotado de personalidad jurídica y patrimonio propios, en cuya integración participan el Poder Legislativo de la Unión, los partidos políticos nacionales y los ciudadanos, en los términos que ordene la ley. En el ejercicio de esta función estatal, la certeza, legalidad, independencia, imparcialidad, máxima publicidad y objetividad serán principios rectores.</a:t>
            </a:r>
          </a:p>
          <a:p>
            <a:pPr eaLnBrk="1" hangingPunct="1">
              <a:spcBef>
                <a:spcPct val="0"/>
              </a:spcBef>
            </a:pPr>
            <a:r>
              <a:rPr lang="es-MX" altLang="es-MX" sz="1000" b="1"/>
              <a:t>Legalidad. </a:t>
            </a:r>
            <a:r>
              <a:rPr lang="es-ES" altLang="es-MX" sz="1000"/>
              <a:t>Donde impera la legalidad los gobernados cuentan con un cierto grado de certeza y seguridad jurídica y disfrutan, en principio, de un estado de igualdad frente a la ley. La legalidad no es otra cosa que el estricto cumplimiento de la normativa jurídica vigente; la adecuación o fidelidad a la ley en toda la actuación electoral de los ciudadanos, asociaciones, agrupaciones y partidos políticos pero fundamentalmente de las autoridades electorales y no electorales en todos sus órdenes jerárquicos y de competencia. </a:t>
            </a:r>
            <a:endParaRPr lang="es-MX" altLang="es-MX" sz="1000" b="1"/>
          </a:p>
          <a:p>
            <a:pPr eaLnBrk="1" hangingPunct="1">
              <a:spcBef>
                <a:spcPct val="0"/>
              </a:spcBef>
            </a:pPr>
            <a:r>
              <a:rPr lang="es-MX" altLang="es-MX" sz="1000" b="1"/>
              <a:t>Independencia. </a:t>
            </a:r>
            <a:r>
              <a:rPr lang="es-ES" altLang="es-MX" sz="800">
                <a:cs typeface="Times New Roman" pitchFamily="18" charset="0"/>
              </a:rPr>
              <a:t>El IFE no está subordinado, de manera inmediata y directa, a ninguno de los tres poderes mediante los cuales se ejerce la soberanía nacional. Aun cuando no hay texto expreso que así lo disponga, el IFE sólo obedece al mandato de la ley. Sin embargo, la independencia no significa que los actos del IFE no sean objeto de su revisión y, en su caso, modificación, confirmación, revocación o anulación. Por ejemplo, al TEPJF le corresponde revisar los actos del Instituto, a petición de parte interesada, a fin de garantizar  que estén adecuados siempre no sólo al principio de legalidad sino también al de constitucionalidad. </a:t>
            </a:r>
            <a:endParaRPr lang="es-MX" altLang="es-MX" sz="1000" b="1"/>
          </a:p>
          <a:p>
            <a:pPr eaLnBrk="1" hangingPunct="1">
              <a:spcBef>
                <a:spcPct val="0"/>
              </a:spcBef>
            </a:pPr>
            <a:r>
              <a:rPr lang="es-MX" altLang="es-MX" sz="1000" b="1"/>
              <a:t>Imparcialidad. </a:t>
            </a:r>
            <a:r>
              <a:rPr lang="es-ES" altLang="es-MX" sz="1000"/>
              <a:t>Implica que la autoridad ofrece todas las garantías de que la organización electoral carece de tendencias en favor de un competidor. El concepto debe entenderse también como la voluntad de decidir o juzgar rectamente, con base en la experiencia, en la capacidad profesional y conocimiento sobre lo que se está resolviendo. </a:t>
            </a:r>
            <a:endParaRPr lang="es-MX" altLang="es-MX" sz="1000" b="1"/>
          </a:p>
          <a:p>
            <a:pPr eaLnBrk="1" hangingPunct="1">
              <a:spcBef>
                <a:spcPct val="0"/>
              </a:spcBef>
            </a:pPr>
            <a:r>
              <a:rPr lang="es-MX" altLang="es-MX" sz="1000" b="1"/>
              <a:t>Objetividad. </a:t>
            </a:r>
            <a:r>
              <a:rPr lang="es-ES" altLang="es-MX" sz="1000"/>
              <a:t>Implica un quehacer institucional y personal fundado en el reconocimiento global, coherente y razonado de la realidad sobre la que se actúa y la obligación de percibir e interpretar hechos por encima de visiones parciales. La objetividad, vinculada a otros principios debe otorgar a los procesos electorales y sus resultados claridad y aceptación por parte del electorado, evitando situaciones inciertas o de conflicto. </a:t>
            </a:r>
          </a:p>
          <a:p>
            <a:pPr eaLnBrk="1" hangingPunct="1">
              <a:spcBef>
                <a:spcPct val="0"/>
              </a:spcBef>
            </a:pPr>
            <a:r>
              <a:rPr lang="es-ES" altLang="es-MX" sz="1000" b="1"/>
              <a:t>Máxima publicidad.</a:t>
            </a:r>
          </a:p>
        </p:txBody>
      </p:sp>
      <p:sp>
        <p:nvSpPr>
          <p:cNvPr id="14340"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FFF9D088-DDC2-4A92-9C57-377922B129EE}" type="slidenum">
              <a:rPr lang="es-ES" sz="1200">
                <a:latin typeface="+mn-lt"/>
                <a:ea typeface="ＭＳ Ｐゴシック" charset="-128"/>
              </a:rPr>
              <a:pPr algn="r">
                <a:defRPr/>
              </a:pPr>
              <a:t>4</a:t>
            </a:fld>
            <a:endParaRPr lang="es-ES" sz="1200" dirty="0">
              <a:latin typeface="+mn-lt"/>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F28C5B62-70A0-483F-89CF-AFE03B5EA069}" type="slidenum">
              <a:rPr lang="es-ES" sz="1200">
                <a:latin typeface="+mn-lt"/>
                <a:ea typeface="ＭＳ Ｐゴシック" charset="-128"/>
              </a:rPr>
              <a:pPr algn="r">
                <a:defRPr/>
              </a:pPr>
              <a:t>32</a:t>
            </a:fld>
            <a:endParaRPr lang="es-ES" sz="1200" dirty="0">
              <a:latin typeface="+mn-lt"/>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s-MX" altLang="es-MX" dirty="0"/>
              <a:t>Es necesario distinguir la metodología, tanto del PREP, como la del conteo rápido. El conteo total de una votación se realiza en la sesión del Consejo Distrital.</a:t>
            </a:r>
            <a:endParaRPr lang="es-ES" altLang="es-MX" dirty="0"/>
          </a:p>
          <a:p>
            <a:pPr algn="just" eaLnBrk="1" hangingPunct="1"/>
            <a:r>
              <a:rPr lang="es-ES" altLang="es-MX" dirty="0"/>
              <a:t>El PREP captura y publica los resultados preliminares de todas las actas de casilla que se reciben en los Centros de Acopio y Transmisión de Datos (CEDAT) durante las 24 horas de operación del Programa. En caso de que el acta de escrutinio no se reciba dentro de ese tiempo, el PREP no podrá publicar la información de esa casilla.</a:t>
            </a:r>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5A33BE76-F040-4C22-B1B5-89F71DEE2A0A}" type="slidenum">
              <a:rPr lang="es-ES" sz="1200">
                <a:latin typeface="+mn-lt"/>
                <a:ea typeface="ＭＳ Ｐゴシック" charset="-128"/>
              </a:rPr>
              <a:pPr algn="r">
                <a:defRPr/>
              </a:pPr>
              <a:t>33</a:t>
            </a:fld>
            <a:endParaRPr lang="es-ES" sz="1200" dirty="0">
              <a:latin typeface="+mn-lt"/>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s-MX" altLang="es-MX" dirty="0">
                <a:latin typeface="Arial" pitchFamily="34" charset="0"/>
                <a:cs typeface="Arial" pitchFamily="34" charset="0"/>
              </a:rPr>
              <a:t>De la recepción de los paquetes que contengan los expedientes de casilla, se levantará acta circunstanciada en la que se haga constar, en su caso, los que hubieren sido recibidos sin reunir los requisitos de ley.</a:t>
            </a:r>
            <a:endParaRPr lang="es-ES" altLang="es-MX" dirty="0"/>
          </a:p>
        </p:txBody>
      </p:sp>
      <p:sp>
        <p:nvSpPr>
          <p:cNvPr id="89092"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B83BAD4-A6DD-45D4-9466-E6E42A7BA4DB}" type="slidenum">
              <a:rPr lang="es-ES" altLang="es-MX" smtClean="0"/>
              <a:pPr eaLnBrk="1" hangingPunct="1"/>
              <a:t>34</a:t>
            </a:fld>
            <a:endParaRPr lang="es-ES" altLang="es-MX"/>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5"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endParaRPr lang="es-MX" altLang="es-MX"/>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BF556457-D4E8-4B05-AD9F-B0B875074EA8}" type="slidenum">
              <a:rPr lang="es-ES" sz="1200">
                <a:latin typeface="+mn-lt"/>
                <a:ea typeface="ＭＳ Ｐゴシック" charset="-128"/>
              </a:rPr>
              <a:pPr algn="r">
                <a:defRPr/>
              </a:pPr>
              <a:t>35</a:t>
            </a:fld>
            <a:endParaRPr lang="es-ES" sz="1200" dirty="0">
              <a:latin typeface="+mn-lt"/>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s-MX" altLang="es-MX" dirty="0"/>
              <a:t>Como indicio de que la votación es menor o igual a un punto porcentual, se  considerará suficiente la presentación ante el Consejo de la sumatoria de resultados por partido consignados en la copia de las actas de escrutinio y cómputo de casilla de todo el distrito. </a:t>
            </a:r>
            <a:endParaRPr lang="es-ES" altLang="es-MX" dirty="0"/>
          </a:p>
          <a:p>
            <a:pPr algn="just" eaLnBrk="1" hangingPunct="1"/>
            <a:r>
              <a:rPr lang="es-MX" altLang="es-MX" dirty="0"/>
              <a:t>Se seguirá el mismo procedimiento si dicha diferencia se establece durante o hasta la conclusión de la sesión.</a:t>
            </a:r>
            <a:endParaRPr lang="es-ES" altLang="es-MX"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7"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endParaRPr lang="es-MX" altLang="es-MX"/>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C1E72C53-86B0-4850-A539-776E34B9A856}" type="slidenum">
              <a:rPr lang="es-ES" sz="1200">
                <a:latin typeface="+mn-lt"/>
                <a:ea typeface="ＭＳ Ｐゴシック" charset="-128"/>
              </a:rPr>
              <a:pPr algn="r">
                <a:defRPr/>
              </a:pPr>
              <a:t>38</a:t>
            </a:fld>
            <a:endParaRPr lang="es-ES" sz="1200" dirty="0">
              <a:latin typeface="+mn-lt"/>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tLang="es-MX"/>
              <a:t>1. El presidente del Consejo Local que resida en la capital cabecera de la circunscripción plurinominal deberá:</a:t>
            </a:r>
          </a:p>
          <a:p>
            <a:pPr eaLnBrk="1" hangingPunct="1"/>
            <a:r>
              <a:rPr lang="es-ES" altLang="es-MX"/>
              <a:t>  a) Publicar en el exterior de las oficinas los resultados obtenidos en los cómputos de la circunscripción;</a:t>
            </a:r>
          </a:p>
          <a:p>
            <a:pPr eaLnBrk="1" hangingPunct="1"/>
            <a:r>
              <a:rPr lang="es-ES" altLang="es-MX"/>
              <a:t>  b) Integrar el expediente del cómputo de circunscripción con los expedientes de los cómputos distritales que contienen las actas originales y certificadas, el original del acta de cómputo de circunscripción, la circunstanciada de la sesión de dicho cómputo y el informe del propio presidente sobre el desarrollo del proceso electoral; y</a:t>
            </a:r>
          </a:p>
          <a:p>
            <a:pPr eaLnBrk="1" hangingPunct="1"/>
            <a:r>
              <a:rPr lang="es-ES" altLang="es-MX"/>
              <a:t>  c) Remitir al secretario ejecutivo del Instituto Nacional Electoral, una copia certificada del acta de cómputo de circunscripción y del acta circunstanciada de la sesión del mismo, para que los presente al Consejo General del Instituto junto con las copias certificadas respectivas de los cómputos distritales.</a:t>
            </a:r>
          </a:p>
          <a:p>
            <a:pPr algn="just" eaLnBrk="1" hangingPunct="1"/>
            <a:endParaRPr lang="es-ES" altLang="es-MX"/>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9F62B203-EE08-4A02-9CA5-F4E0F684EF49}" type="slidenum">
              <a:rPr lang="es-ES" sz="1200">
                <a:latin typeface="+mn-lt"/>
                <a:ea typeface="ＭＳ Ｐゴシック" charset="-128"/>
              </a:rPr>
              <a:pPr algn="r">
                <a:defRPr/>
              </a:pPr>
              <a:t>39</a:t>
            </a:fld>
            <a:endParaRPr lang="es-ES" sz="1200" dirty="0">
              <a:latin typeface="+mn-lt"/>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5"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F3CBF5B2-03B3-4508-8848-5FAA146B7918}" type="slidenum">
              <a:rPr lang="es-ES" sz="1200">
                <a:latin typeface="+mn-lt"/>
                <a:ea typeface="ＭＳ Ｐゴシック" charset="-128"/>
              </a:rPr>
              <a:pPr algn="r">
                <a:defRPr/>
              </a:pPr>
              <a:t>40</a:t>
            </a:fld>
            <a:endParaRPr lang="es-ES" sz="1200" dirty="0">
              <a:latin typeface="+mn-lt"/>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r>
              <a:rPr lang="es-ES" altLang="es-MX" dirty="0"/>
              <a:t>El presidente del Consejo Distrital deberá:</a:t>
            </a:r>
          </a:p>
          <a:p>
            <a:pPr eaLnBrk="1" hangingPunct="1"/>
            <a:r>
              <a:rPr lang="es-ES" altLang="es-MX" dirty="0"/>
              <a:t>  a) Integrar el expediente del cómputo distrital de la elección de diputados de mayoría relativa con las actas de las casillas, el original del acta de cómputo distrital, el acta circunstanciada de la sesión de cómputo y el informe del propio presidente sobre el desarrollo del proceso electoral;</a:t>
            </a:r>
          </a:p>
          <a:p>
            <a:pPr eaLnBrk="1" hangingPunct="1"/>
            <a:r>
              <a:rPr lang="es-ES" altLang="es-MX" dirty="0"/>
              <a:t>  b) Integrar el expediente del cómputo distrital de la elección de diputados por el principio de representación proporcional con una copia certificada de las actas de las casillas, el original del acta del cómputo distrital de representación proporcional, copia certificada del acta circunstanciada de la sesión de cómputo y copia del informe del propio presidente sobre el desarrollo del proceso electoral;</a:t>
            </a:r>
          </a:p>
          <a:p>
            <a:pPr eaLnBrk="1" hangingPunct="1"/>
            <a:r>
              <a:rPr lang="es-ES" altLang="es-MX" dirty="0"/>
              <a:t>  c) Integrar el expediente del cómputo distrital de la elección de senadores por el principio de mayoría relativa con las correspondientes actas de las casillas, el original del acta de cómputo distrital, copia certificada del acta circunstanciada de la sesión de cómputo y copia del informe del propio presidente sobre el desarrollo del proceso electoral;</a:t>
            </a:r>
          </a:p>
          <a:p>
            <a:pPr eaLnBrk="1" hangingPunct="1"/>
            <a:r>
              <a:rPr lang="es-ES" altLang="es-MX" dirty="0"/>
              <a:t>  d) Integrar el expediente del cómputo distrital de la elección de senadores por el principio de representación proporcional con una copia certificada de las actas de las casillas, el original del acta del cómputo distrital, copia certificada del acta circunstanciada de la sesión de cómputo y copia del informe del propio presidente sobre el desarrollo del proceso electoral; y</a:t>
            </a:r>
          </a:p>
          <a:p>
            <a:pPr eaLnBrk="1" hangingPunct="1"/>
            <a:r>
              <a:rPr lang="es-ES" altLang="es-MX" dirty="0"/>
              <a:t>  e) Integrar el expediente del cómputo distrital de la elección de Presidente de los Estados Unidos Mexicanos con las correspondientes actas de las casillas, el original del acta de cómputo distrital, copia certificada del acta circunstanciada de la sesión de cómputo y copia del informe del propio presidente sobre el desarrollo del proceso electoral.</a:t>
            </a:r>
          </a:p>
        </p:txBody>
      </p:sp>
      <p:sp>
        <p:nvSpPr>
          <p:cNvPr id="96260"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5C71112-8D17-4666-AD59-FAC6493D0E15}" type="slidenum">
              <a:rPr lang="es-ES" altLang="es-MX" smtClean="0"/>
              <a:pPr eaLnBrk="1" hangingPunct="1"/>
              <a:t>41</a:t>
            </a:fld>
            <a:endParaRPr lang="es-ES" alt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buClr>
                <a:srgbClr val="953735"/>
              </a:buClr>
            </a:pPr>
            <a:r>
              <a:rPr lang="es-ES" altLang="es-MX" sz="700">
                <a:solidFill>
                  <a:srgbClr val="A50021"/>
                </a:solidFill>
              </a:rPr>
              <a:t>Mencionar cómo se definen las circunscripciones y los distritos y por qué es necesario rediseñarlos cada cierto tiempo.</a:t>
            </a:r>
            <a:endParaRPr lang="es-MX" altLang="es-MX" sz="700">
              <a:solidFill>
                <a:srgbClr val="A50021"/>
              </a:solidFill>
              <a:cs typeface="Arial" pitchFamily="34" charset="0"/>
            </a:endParaRPr>
          </a:p>
          <a:p>
            <a:pPr eaLnBrk="1" hangingPunct="1">
              <a:spcBef>
                <a:spcPct val="0"/>
              </a:spcBef>
            </a:pPr>
            <a:r>
              <a:rPr lang="es-ES" altLang="es-MX" b="1"/>
              <a:t>Distrito electoral federal.</a:t>
            </a:r>
            <a:r>
              <a:rPr lang="es-ES" altLang="es-MX"/>
              <a:t> Es una delimitación geográfica electoral. En el país existen 300 distritos. Su tamaño es el resultado de dividir la población total del país entre 300, además de otros requisitos de proporcionalidad establecidos por la ley y disposiciones técnicas definidas por la DERFE del INE. A cada distrito electoral corresponde como representante un diputado uninominal. </a:t>
            </a:r>
          </a:p>
          <a:p>
            <a:pPr eaLnBrk="1" hangingPunct="1">
              <a:spcBef>
                <a:spcPct val="0"/>
              </a:spcBef>
            </a:pPr>
            <a:r>
              <a:rPr lang="es-ES" altLang="es-MX" b="1"/>
              <a:t>Circunscripción plurinominal. </a:t>
            </a:r>
            <a:r>
              <a:rPr lang="es-ES" altLang="es-MX"/>
              <a:t>Es una amplia delimitación geográfica electoral que agrupa varias entidades federativas. El territorio de la República Mexicana está dividido en cinco circunscripciones plurinominales. Se denominan </a:t>
            </a:r>
            <a:r>
              <a:rPr lang="es-ES" altLang="es-MX" i="1"/>
              <a:t>plurinominales</a:t>
            </a:r>
            <a:r>
              <a:rPr lang="es-ES" altLang="es-MX"/>
              <a:t> porque en ellas se puede elegir a más de un diputado o senador. El número de candidatos electos se establece de acuerdo con los porcentajes que obtienen los partidos políticos respecto de la votación total en esa circunscripción. </a:t>
            </a:r>
          </a:p>
        </p:txBody>
      </p:sp>
      <p:sp>
        <p:nvSpPr>
          <p:cNvPr id="60420"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0CABF84-4727-4690-93C4-8BF5ED49173D}" type="slidenum">
              <a:rPr lang="es-ES" altLang="es-MX" smtClean="0"/>
              <a:pPr eaLnBrk="1" hangingPunct="1"/>
              <a:t>5</a:t>
            </a:fld>
            <a:endParaRPr lang="es-ES" altLang="es-MX"/>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7283"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tLang="es-MX"/>
              <a:t>El presidente del Consejo Distrital deberá:</a:t>
            </a:r>
          </a:p>
          <a:p>
            <a:pPr eaLnBrk="1" hangingPunct="1"/>
            <a:r>
              <a:rPr lang="es-ES" altLang="es-MX"/>
              <a:t>  …</a:t>
            </a:r>
          </a:p>
          <a:p>
            <a:pPr eaLnBrk="1" hangingPunct="1"/>
            <a:endParaRPr lang="es-ES" altLang="es-MX"/>
          </a:p>
          <a:p>
            <a:pPr eaLnBrk="1" hangingPunct="1"/>
            <a:r>
              <a:rPr lang="es-ES" altLang="es-MX"/>
              <a:t>  c) Integrar el expediente del cómputo distrital de la elección de senadores por el principio de mayoría relativa con las correspondientes actas de las casillas, el original del acta de cómputo distrital, copia certificada del acta circunstanciada de la sesión de cómputo y copia del informe del propio presidente sobre el desarrollo del proceso electoral;</a:t>
            </a:r>
          </a:p>
          <a:p>
            <a:pPr eaLnBrk="1" hangingPunct="1"/>
            <a:r>
              <a:rPr lang="es-ES" altLang="es-MX"/>
              <a:t>  d) Integrar el expediente del cómputo distrital de la elección de senadores por el principio de representación proporcional con una copia certificada de las actas de las casillas, el original del acta del cómputo distrital, copia certificada del acta circunstanciada de la sesión de cómputo y copia del informe del propio presidente sobre el desarrollo del proceso electoral; y</a:t>
            </a:r>
          </a:p>
          <a:p>
            <a:pPr eaLnBrk="1" hangingPunct="1"/>
            <a:r>
              <a:rPr lang="es-ES" altLang="es-MX"/>
              <a:t>  </a:t>
            </a:r>
          </a:p>
        </p:txBody>
      </p:sp>
      <p:sp>
        <p:nvSpPr>
          <p:cNvPr id="97284"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1F4DFF3-3D98-4351-9839-63D7BB1D2F52}" type="slidenum">
              <a:rPr lang="es-ES" altLang="es-MX" smtClean="0"/>
              <a:pPr eaLnBrk="1" hangingPunct="1"/>
              <a:t>42</a:t>
            </a:fld>
            <a:endParaRPr lang="es-ES" altLang="es-MX"/>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8307"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tLang="es-MX"/>
              <a:t>El presidente del Consejo Distrital deberá:</a:t>
            </a:r>
          </a:p>
          <a:p>
            <a:pPr eaLnBrk="1" hangingPunct="1"/>
            <a:r>
              <a:rPr lang="es-ES" altLang="es-MX"/>
              <a:t>  …</a:t>
            </a:r>
          </a:p>
          <a:p>
            <a:pPr eaLnBrk="1" hangingPunct="1"/>
            <a:r>
              <a:rPr lang="es-ES" altLang="es-MX"/>
              <a:t>  e) Integrar el expediente del cómputo distrital de la elección de Presidente de los Estados Unidos Mexicanos con las correspondientes actas de las casillas, el original del acta de cómputo distrital, copia certificada del acta circunstanciada de la sesión de cómputo y copia del informe del propio presidente sobre el desarrollo del proceso electoral.</a:t>
            </a:r>
          </a:p>
        </p:txBody>
      </p:sp>
      <p:sp>
        <p:nvSpPr>
          <p:cNvPr id="98308"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A7AE540-E618-457C-9406-EDE0CF288FDD}" type="slidenum">
              <a:rPr lang="es-ES" altLang="es-MX" smtClean="0"/>
              <a:pPr eaLnBrk="1" hangingPunct="1"/>
              <a:t>43</a:t>
            </a:fld>
            <a:endParaRPr lang="es-ES" altLang="es-MX"/>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9331"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r>
              <a:rPr lang="es-ES" altLang="es-MX"/>
              <a:t>El presidente del Consejo Distrital deberá:</a:t>
            </a:r>
          </a:p>
          <a:p>
            <a:pPr eaLnBrk="1" hangingPunct="1"/>
            <a:r>
              <a:rPr lang="es-ES" altLang="es-MX"/>
              <a:t>  a) Integrar el expediente del cómputo distrital de la elección de diputados de mayoría relativa con las actas de las casillas, el original del acta de cómputo distrital, el acta circunstanciada de la sesión de cómputo y el informe del propio presidente sobre el desarrollo del proceso electoral;</a:t>
            </a:r>
          </a:p>
          <a:p>
            <a:pPr eaLnBrk="1" hangingPunct="1"/>
            <a:r>
              <a:rPr lang="es-ES" altLang="es-MX"/>
              <a:t>  b) Integrar el expediente del cómputo distrital de la elección de diputados por el principio de representación proporcional con una copia certificada de las actas de las casillas, el original del acta del cómputo distrital de representación proporcional, copia certificada del acta circunstanciada de la sesión de cómputo y copia del informe del propio presidente sobre el desarrollo del proceso electoral;</a:t>
            </a:r>
          </a:p>
          <a:p>
            <a:pPr eaLnBrk="1" hangingPunct="1"/>
            <a:r>
              <a:rPr lang="es-ES" altLang="es-MX"/>
              <a:t>  c) Integrar el expediente del cómputo distrital de la elección de senadores por el principio de mayoría relativa con las correspondientes actas de las casillas, el original del acta de cómputo distrital, copia certificada del acta circunstanciada de la sesión de cómputo y copia del informe del propio presidente sobre el desarrollo del proceso electoral;</a:t>
            </a:r>
          </a:p>
          <a:p>
            <a:pPr eaLnBrk="1" hangingPunct="1"/>
            <a:r>
              <a:rPr lang="es-ES" altLang="es-MX"/>
              <a:t>  d) Integrar el expediente del cómputo distrital de la elección de senadores por el principio de representación proporcional con una copia certificada de las actas de las casillas, el original del acta del cómputo distrital, copia certificada del acta circunstanciada de la sesión de cómputo y copia del informe del propio presidente sobre el desarrollo del proceso electoral; y</a:t>
            </a:r>
          </a:p>
          <a:p>
            <a:pPr eaLnBrk="1" hangingPunct="1"/>
            <a:r>
              <a:rPr lang="es-ES" altLang="es-MX"/>
              <a:t>  </a:t>
            </a:r>
          </a:p>
        </p:txBody>
      </p:sp>
      <p:sp>
        <p:nvSpPr>
          <p:cNvPr id="99332"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C8B7325-F6EB-435A-9D38-D2258E10B6C8}" type="slidenum">
              <a:rPr lang="es-ES" altLang="es-MX" smtClean="0"/>
              <a:pPr eaLnBrk="1" hangingPunct="1"/>
              <a:t>44</a:t>
            </a:fld>
            <a:endParaRPr lang="es-ES" altLang="es-MX"/>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0355"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3C9919C4-AFA7-4C60-BA84-43135F013754}" type="slidenum">
              <a:rPr lang="es-ES" sz="1200">
                <a:latin typeface="+mn-lt"/>
                <a:ea typeface="ＭＳ Ｐゴシック" charset="-128"/>
              </a:rPr>
              <a:pPr algn="r">
                <a:defRPr/>
              </a:pPr>
              <a:t>45</a:t>
            </a:fld>
            <a:endParaRPr lang="es-ES" sz="1200" dirty="0">
              <a:latin typeface="+mn-lt"/>
              <a:ea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9"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90000"/>
              </a:lnSpc>
              <a:spcBef>
                <a:spcPct val="50000"/>
              </a:spcBef>
              <a:buFont typeface="Wingdings" pitchFamily="2" charset="2"/>
              <a:buNone/>
            </a:pPr>
            <a:r>
              <a:rPr lang="es-MX" altLang="es-MX" b="1" dirty="0"/>
              <a:t>A más tardar el 6 de septiembre</a:t>
            </a:r>
            <a:r>
              <a:rPr lang="es-MX" altLang="es-MX" dirty="0"/>
              <a:t> del año de la elección, la Sala Superior del Tribunal Electoral realizará el cómputo final de la elección presidencial.</a:t>
            </a:r>
          </a:p>
          <a:p>
            <a:pPr eaLnBrk="1" hangingPunct="1"/>
            <a:r>
              <a:rPr lang="es-MX" altLang="es-MX" dirty="0"/>
              <a:t>Determinará, con base en los resultados del cómputo final, al candidato que haya obtenido el mayor número de votos en su favor y declarará válida la elección presidencial, previa verificación de que ésta cumplió con todos los actos ordenados en la ley.</a:t>
            </a:r>
          </a:p>
          <a:p>
            <a:pPr eaLnBrk="1" hangingPunct="1"/>
            <a:r>
              <a:rPr lang="es-MX" altLang="es-MX" b="1" dirty="0"/>
              <a:t>Requisitos de elegibilidad</a:t>
            </a:r>
          </a:p>
          <a:p>
            <a:pPr eaLnBrk="1" hangingPunct="1"/>
            <a:r>
              <a:rPr lang="es-MX" altLang="es-MX" dirty="0"/>
              <a:t>Verificar que el candidato que haya obtenido la mayoría de los votos, cumpla con los requisitos de elegibilidad previstos en los artículos 82 y 83 de la Constitución.</a:t>
            </a:r>
          </a:p>
          <a:p>
            <a:pPr eaLnBrk="1" hangingPunct="1"/>
            <a:r>
              <a:rPr lang="es-MX" altLang="es-MX" b="1" dirty="0"/>
              <a:t>Elaboración del dictamen</a:t>
            </a:r>
            <a:r>
              <a:rPr lang="es-MX" altLang="es-MX" dirty="0"/>
              <a:t>.</a:t>
            </a:r>
          </a:p>
          <a:p>
            <a:pPr eaLnBrk="1" hangingPunct="1"/>
            <a:r>
              <a:rPr lang="es-MX" altLang="es-MX" dirty="0"/>
              <a:t>La Sala Superior del Tribunal Electoral elaborará y aprobará el dictamen que contenga el cómputo final y la declaración de validez de la elección y de Presidente Electo. </a:t>
            </a:r>
          </a:p>
          <a:p>
            <a:pPr eaLnBrk="1" hangingPunct="1"/>
            <a:r>
              <a:rPr lang="es-MX" altLang="es-MX" b="1" dirty="0">
                <a:solidFill>
                  <a:schemeClr val="tx2"/>
                </a:solidFill>
              </a:rPr>
              <a:t>Publicación del Bando Solemne</a:t>
            </a:r>
          </a:p>
          <a:p>
            <a:pPr eaLnBrk="1" hangingPunct="1"/>
            <a:r>
              <a:rPr lang="es-MX" altLang="es-MX" dirty="0"/>
              <a:t>La Cámara de Diputados del Congreso de la Unión, deberá expedir y publicar de inmediato el Bando Solemne para dar a conocer a toda la República la declaración de Presidente Electo que hubiese hecho el Tribunal Electoral.</a:t>
            </a:r>
            <a:endParaRPr lang="es-ES" altLang="es-MX" dirty="0"/>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30623060-82B4-40B4-8241-CA8C4E2DAA5C}" type="slidenum">
              <a:rPr lang="es-ES" sz="1200">
                <a:latin typeface="+mn-lt"/>
                <a:ea typeface="ＭＳ Ｐゴシック" charset="-128"/>
              </a:rPr>
              <a:pPr algn="r">
                <a:defRPr/>
              </a:pPr>
              <a:t>46</a:t>
            </a:fld>
            <a:endParaRPr lang="es-ES" sz="1200" dirty="0">
              <a:latin typeface="+mn-lt"/>
              <a:ea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03"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787F0491-5CE9-46EF-8D1A-38879AE3D534}" type="slidenum">
              <a:rPr lang="es-ES" sz="1200">
                <a:latin typeface="+mn-lt"/>
                <a:ea typeface="ＭＳ Ｐゴシック" charset="-128"/>
              </a:rPr>
              <a:pPr algn="r">
                <a:defRPr/>
              </a:pPr>
              <a:t>47</a:t>
            </a:fld>
            <a:endParaRPr lang="es-ES" sz="1200" dirty="0">
              <a:latin typeface="+mn-lt"/>
              <a:ea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50000"/>
              </a:spcBef>
            </a:pPr>
            <a:r>
              <a:rPr lang="es-ES" altLang="es-MX"/>
              <a:t>La cancelación o pérdida del registro extinguirá la personalidad jurídica del partido político; sin embargo, sus dirigentes y candidatos deberán cumplir las obligaciones en materia de fiscalización hasta la conclusión de los procedimientos respectivos y de liquidación de su patrimonio. </a:t>
            </a:r>
            <a:endParaRPr lang="es-MX" altLang="es-MX"/>
          </a:p>
          <a:p>
            <a:pPr algn="just" eaLnBrk="1" hangingPunct="1">
              <a:spcBef>
                <a:spcPct val="50000"/>
              </a:spcBef>
            </a:pPr>
            <a:r>
              <a:rPr lang="es-ES" altLang="es-MX"/>
              <a:t>Una vez que la JGE emita la declaratoria de pérdida de registro, o que el CG haya declarado y publicado en el DOF la resolución correspondiente, el interventor responsable del control y vigilancia directos del uso y destino de los recursos y bienes del partido, designado por la Unidad de Fiscalización deberá: </a:t>
            </a:r>
            <a:endParaRPr lang="es-MX" altLang="es-MX"/>
          </a:p>
          <a:p>
            <a:pPr eaLnBrk="1" hangingPunct="1"/>
            <a:r>
              <a:rPr lang="es-ES" altLang="es-MX"/>
              <a:t>Emitir aviso de liquidación del partido político que deberá publicarse en el DOF.</a:t>
            </a:r>
          </a:p>
          <a:p>
            <a:pPr eaLnBrk="1" hangingPunct="1"/>
            <a:r>
              <a:rPr lang="es-ES" altLang="es-MX"/>
              <a:t>Determinar las obligaciones laborales, fiscales y con proveedores o acreedores.</a:t>
            </a:r>
          </a:p>
          <a:p>
            <a:pPr eaLnBrk="1" hangingPunct="1"/>
            <a:r>
              <a:rPr lang="es-ES" altLang="es-MX"/>
              <a:t>Determinar el monto de recursos o valor de los bienes .</a:t>
            </a:r>
          </a:p>
          <a:p>
            <a:pPr eaLnBrk="1" hangingPunct="1"/>
            <a:r>
              <a:rPr lang="es-ES" altLang="es-MX"/>
              <a:t>Ordenar lo necesario para cubrir las obligaciones en protección y beneficio de los trabajadores del partido político en liquidación, entre otros.</a:t>
            </a:r>
          </a:p>
          <a:p>
            <a:pPr eaLnBrk="1" hangingPunct="1"/>
            <a:r>
              <a:rPr lang="es-ES" altLang="es-MX"/>
              <a:t>Formular un informe de lo actuado que contendrá el balance de bienes y recursos.</a:t>
            </a:r>
          </a:p>
          <a:p>
            <a:pPr eaLnBrk="1" hangingPunct="1"/>
            <a:endParaRPr lang="es-ES" altLang="es-MX"/>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4451"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169DD112-1126-4638-9165-FD5A1C7BDD71}" type="slidenum">
              <a:rPr lang="es-ES" sz="1200">
                <a:latin typeface="+mn-lt"/>
                <a:ea typeface="ＭＳ Ｐゴシック" charset="-128"/>
              </a:rPr>
              <a:pPr algn="r">
                <a:defRPr/>
              </a:pPr>
              <a:t>50</a:t>
            </a:fld>
            <a:endParaRPr lang="es-ES" sz="1200" dirty="0">
              <a:latin typeface="+mn-lt"/>
              <a:ea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6499"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61444"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0E7CDED-F64D-44B5-B17E-B42431CE931E}" type="slidenum">
              <a:rPr lang="es-ES" altLang="es-MX" smtClean="0"/>
              <a:pPr eaLnBrk="1" hangingPunct="1"/>
              <a:t>6</a:t>
            </a:fld>
            <a:endParaRPr lang="es-ES" altLang="es-MX"/>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51ED63A-0D47-425A-A72A-91876E92C627}" type="slidenum">
              <a:rPr lang="es-ES" altLang="es-MX" smtClean="0"/>
              <a:pPr eaLnBrk="1" hangingPunct="1"/>
              <a:t>53</a:t>
            </a:fld>
            <a:endParaRPr lang="es-ES" altLang="es-MX"/>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buClr>
                <a:srgbClr val="953735"/>
              </a:buClr>
            </a:pPr>
            <a:endParaRPr lang="es-ES" altLang="es-MX" dirty="0"/>
          </a:p>
        </p:txBody>
      </p:sp>
      <p:sp>
        <p:nvSpPr>
          <p:cNvPr id="62468"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0FBAF38-98AE-431B-B8DC-114689F5E9B3}" type="slidenum">
              <a:rPr lang="es-ES" altLang="es-MX" smtClean="0"/>
              <a:pPr eaLnBrk="1" hangingPunct="1"/>
              <a:t>7</a:t>
            </a:fld>
            <a:endParaRPr lang="es-ES" alt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buClr>
                <a:srgbClr val="953735"/>
              </a:buClr>
            </a:pPr>
            <a:endParaRPr lang="es-ES" altLang="es-MX" dirty="0"/>
          </a:p>
        </p:txBody>
      </p:sp>
      <p:sp>
        <p:nvSpPr>
          <p:cNvPr id="63492"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5252D85-4D24-442E-B679-B6751D653A25}" type="slidenum">
              <a:rPr lang="es-ES" altLang="es-MX" smtClean="0"/>
              <a:pPr eaLnBrk="1" hangingPunct="1"/>
              <a:t>8</a:t>
            </a:fld>
            <a:endParaRPr lang="es-ES" alt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90000"/>
              </a:lnSpc>
              <a:spcBef>
                <a:spcPct val="0"/>
              </a:spcBef>
            </a:pPr>
            <a:r>
              <a:rPr lang="es-ES" altLang="es-MX" dirty="0"/>
              <a:t>1ª etapa: preparación de la elección, inicia con la primera sesión que el CG celebre durante la primera semana de octubre del año previo al en que deban realizarse las elecciones federales ordinarias y concluye al iniciarse la jornada electoral.</a:t>
            </a:r>
          </a:p>
          <a:p>
            <a:pPr algn="just" eaLnBrk="1" hangingPunct="1">
              <a:lnSpc>
                <a:spcPct val="90000"/>
              </a:lnSpc>
              <a:spcBef>
                <a:spcPct val="0"/>
              </a:spcBef>
            </a:pPr>
            <a:r>
              <a:rPr lang="es-ES" altLang="es-MX" dirty="0"/>
              <a:t>2ª etapa: de la jornada electoral, inicia a las 8:00 horas del primer domingo de junio y concluye con la clausura de casilla.</a:t>
            </a:r>
          </a:p>
          <a:p>
            <a:pPr algn="just" eaLnBrk="1" hangingPunct="1">
              <a:lnSpc>
                <a:spcPct val="90000"/>
              </a:lnSpc>
              <a:spcBef>
                <a:spcPct val="0"/>
              </a:spcBef>
            </a:pPr>
            <a:r>
              <a:rPr lang="es-ES" altLang="es-MX" dirty="0"/>
              <a:t>3ª etapa: de resultados y de declaraciones de validez de las elecciones, inicia con la remisión de la documentación y expedientes electorales a los Consejos Distritales y concluye con los cómputos y declaraciones que realicen los Consejos del Instituto, o las resoluciones que, en su caso, emita en última instancia el Tribunal Electoral.</a:t>
            </a:r>
          </a:p>
          <a:p>
            <a:pPr algn="just" eaLnBrk="1" hangingPunct="1">
              <a:lnSpc>
                <a:spcPct val="90000"/>
              </a:lnSpc>
              <a:spcBef>
                <a:spcPct val="0"/>
              </a:spcBef>
            </a:pPr>
            <a:r>
              <a:rPr lang="es-ES" altLang="es-MX" dirty="0"/>
              <a:t>4ª etapa: etapa de dictamen y declaraciones de validez de la elección y de presidente electo, inicia al resolverse el último de los medios de impugnación que se hubiesen interpuesto en contra de esta elección o cuando se tenga constancia de que no se presentó ninguno y concluye al aprobar la Sala Superior del TEPJF, el dictamen que contenga el cómputo final y las declaraciones de validez de la elección y de presidente electo.</a:t>
            </a:r>
          </a:p>
        </p:txBody>
      </p:sp>
      <p:sp>
        <p:nvSpPr>
          <p:cNvPr id="64516"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4510A7B-54F7-4089-9A88-C08203D7CCF4}" type="slidenum">
              <a:rPr lang="es-ES" altLang="es-MX" smtClean="0"/>
              <a:pPr eaLnBrk="1" hangingPunct="1"/>
              <a:t>9</a:t>
            </a:fld>
            <a:endParaRPr lang="es-ES" alt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15364" name="3 Marcador de número de diapositiva"/>
          <p:cNvSpPr txBox="1">
            <a:spLocks noGrp="1"/>
          </p:cNvSpPr>
          <p:nvPr/>
        </p:nvSpPr>
        <p:spPr bwMode="auto">
          <a:xfrm>
            <a:off x="3970159" y="8829648"/>
            <a:ext cx="3038604" cy="465266"/>
          </a:xfrm>
          <a:prstGeom prst="rect">
            <a:avLst/>
          </a:prstGeom>
          <a:noFill/>
          <a:ln>
            <a:miter lim="800000"/>
            <a:headEnd/>
            <a:tailEnd/>
          </a:ln>
        </p:spPr>
        <p:txBody>
          <a:bodyPr lIns="89730" tIns="44865" rIns="89730" bIns="44865" anchor="b"/>
          <a:lstStyle/>
          <a:p>
            <a:pPr algn="r">
              <a:defRPr/>
            </a:pPr>
            <a:fld id="{5BCB75DD-91A4-4B2D-9477-3CF11AC33EE7}" type="slidenum">
              <a:rPr lang="es-ES" sz="1200">
                <a:latin typeface="+mn-lt"/>
                <a:ea typeface="ＭＳ Ｐゴシック" charset="-128"/>
              </a:rPr>
              <a:pPr algn="r">
                <a:defRPr/>
              </a:pPr>
              <a:t>10</a:t>
            </a:fld>
            <a:endParaRPr lang="es-ES" sz="1200" dirty="0">
              <a:latin typeface="+mn-lt"/>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628800"/>
            <a:ext cx="7772400" cy="1470025"/>
          </a:xfrm>
          <a:prstGeom prst="rect">
            <a:avLst/>
          </a:prstGeom>
        </p:spPr>
        <p:txBody>
          <a:bodyPr vert="horz"/>
          <a:lstStyle/>
          <a:p>
            <a:r>
              <a:rPr lang="es-ES_tradnl" dirty="0"/>
              <a:t>Clic para editar título</a:t>
            </a:r>
            <a:endParaRPr lang="es-ES" dirty="0"/>
          </a:p>
        </p:txBody>
      </p:sp>
      <p:sp>
        <p:nvSpPr>
          <p:cNvPr id="3" name="Subtítulo 2"/>
          <p:cNvSpPr>
            <a:spLocks noGrp="1"/>
          </p:cNvSpPr>
          <p:nvPr>
            <p:ph type="subTitle" idx="1"/>
          </p:nvPr>
        </p:nvSpPr>
        <p:spPr>
          <a:xfrm>
            <a:off x="1371600" y="3384575"/>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dirty="0"/>
              <a:t>Haga clic para modificar el estilo de subtítulo del patrón</a:t>
            </a:r>
            <a:endParaRPr lang="es-ES" dirty="0"/>
          </a:p>
        </p:txBody>
      </p:sp>
    </p:spTree>
    <p:extLst>
      <p:ext uri="{BB962C8B-B14F-4D97-AF65-F5344CB8AC3E}">
        <p14:creationId xmlns="" xmlns:p14="http://schemas.microsoft.com/office/powerpoint/2010/main" val="265171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759842"/>
            <a:ext cx="8229600" cy="796950"/>
          </a:xfrm>
          <a:prstGeom prst="rect">
            <a:avLst/>
          </a:prstGeom>
        </p:spPr>
        <p:txBody>
          <a:bodyPr vert="horz"/>
          <a:lstStyle/>
          <a:p>
            <a:r>
              <a:rPr lang="es-ES_tradnl" dirty="0"/>
              <a:t>Clic para editar título</a:t>
            </a:r>
            <a:endParaRPr lang="es-ES" dirty="0"/>
          </a:p>
        </p:txBody>
      </p:sp>
      <p:sp>
        <p:nvSpPr>
          <p:cNvPr id="3" name="Marcador de texto vertical 2"/>
          <p:cNvSpPr>
            <a:spLocks noGrp="1"/>
          </p:cNvSpPr>
          <p:nvPr>
            <p:ph type="body" orient="vert" idx="1"/>
          </p:nvPr>
        </p:nvSpPr>
        <p:spPr>
          <a:xfrm>
            <a:off x="457200" y="1700809"/>
            <a:ext cx="8229600" cy="4104456"/>
          </a:xfrm>
          <a:prstGeom prst="rect">
            <a:avLst/>
          </a:prstGeom>
        </p:spPr>
        <p:txBody>
          <a:bodyPr vert="eaVert"/>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Tree>
    <p:extLst>
      <p:ext uri="{BB962C8B-B14F-4D97-AF65-F5344CB8AC3E}">
        <p14:creationId xmlns="" xmlns:p14="http://schemas.microsoft.com/office/powerpoint/2010/main" val="46105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764704"/>
            <a:ext cx="2057400" cy="5040560"/>
          </a:xfrm>
          <a:prstGeom prst="rect">
            <a:avLst/>
          </a:prstGeom>
        </p:spPr>
        <p:txBody>
          <a:bodyPr vert="eaVert"/>
          <a:lstStyle/>
          <a:p>
            <a:r>
              <a:rPr lang="es-ES_tradnl" dirty="0"/>
              <a:t>Clic para editar título</a:t>
            </a:r>
            <a:endParaRPr lang="es-ES" dirty="0"/>
          </a:p>
        </p:txBody>
      </p:sp>
      <p:sp>
        <p:nvSpPr>
          <p:cNvPr id="3" name="Marcador de texto vertical 2"/>
          <p:cNvSpPr>
            <a:spLocks noGrp="1"/>
          </p:cNvSpPr>
          <p:nvPr>
            <p:ph type="body" orient="vert" idx="1"/>
          </p:nvPr>
        </p:nvSpPr>
        <p:spPr>
          <a:xfrm>
            <a:off x="457200" y="764704"/>
            <a:ext cx="6019800" cy="5040560"/>
          </a:xfrm>
          <a:prstGeom prst="rect">
            <a:avLst/>
          </a:prstGeom>
        </p:spPr>
        <p:txBody>
          <a:bodyPr vert="eaVert"/>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Tree>
    <p:extLst>
      <p:ext uri="{BB962C8B-B14F-4D97-AF65-F5344CB8AC3E}">
        <p14:creationId xmlns="" xmlns:p14="http://schemas.microsoft.com/office/powerpoint/2010/main" val="265143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67544" y="773832"/>
            <a:ext cx="8229600" cy="1143000"/>
          </a:xfrm>
          <a:prstGeom prst="rect">
            <a:avLst/>
          </a:prstGeom>
        </p:spPr>
        <p:txBody>
          <a:bodyPr vert="horz"/>
          <a:lstStyle/>
          <a:p>
            <a:r>
              <a:rPr lang="es-ES_tradnl" dirty="0"/>
              <a:t>Clic para editar título</a:t>
            </a:r>
            <a:endParaRPr lang="es-ES" dirty="0"/>
          </a:p>
        </p:txBody>
      </p:sp>
      <p:sp>
        <p:nvSpPr>
          <p:cNvPr id="3" name="Marcador de contenido 2"/>
          <p:cNvSpPr>
            <a:spLocks noGrp="1"/>
          </p:cNvSpPr>
          <p:nvPr>
            <p:ph idx="1"/>
          </p:nvPr>
        </p:nvSpPr>
        <p:spPr>
          <a:xfrm>
            <a:off x="467544" y="1916832"/>
            <a:ext cx="8229600" cy="4381947"/>
          </a:xfrm>
          <a:prstGeom prst="rect">
            <a:avLst/>
          </a:prstGeom>
        </p:spPr>
        <p:txBody>
          <a:bodyPr vert="horz"/>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Tree>
    <p:extLst>
      <p:ext uri="{BB962C8B-B14F-4D97-AF65-F5344CB8AC3E}">
        <p14:creationId xmlns="" xmlns:p14="http://schemas.microsoft.com/office/powerpoint/2010/main" val="354734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 xmlns:p14="http://schemas.microsoft.com/office/powerpoint/2010/main" val="128344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9816"/>
            <a:ext cx="8229600" cy="926976"/>
          </a:xfrm>
          <a:prstGeom prst="rect">
            <a:avLst/>
          </a:prstGeom>
        </p:spPr>
        <p:txBody>
          <a:bodyPr vert="horz"/>
          <a:lstStyle/>
          <a:p>
            <a:r>
              <a:rPr lang="es-ES_tradnl" dirty="0"/>
              <a:t>Clic para editar título</a:t>
            </a:r>
            <a:endParaRPr lang="es-ES" dirty="0"/>
          </a:p>
        </p:txBody>
      </p:sp>
      <p:sp>
        <p:nvSpPr>
          <p:cNvPr id="3" name="Marcador de contenido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 xmlns:p14="http://schemas.microsoft.com/office/powerpoint/2010/main" val="371188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634678"/>
            <a:ext cx="8229600" cy="850106"/>
          </a:xfrm>
          <a:prstGeom prst="rect">
            <a:avLst/>
          </a:prstGeom>
        </p:spPr>
        <p:txBody>
          <a:bodyPr vert="horz"/>
          <a:lstStyle>
            <a:lvl1pPr>
              <a:defRPr/>
            </a:lvl1pPr>
          </a:lstStyle>
          <a:p>
            <a:r>
              <a:rPr lang="es-ES_tradnl" dirty="0"/>
              <a:t>Clic para editar título</a:t>
            </a:r>
            <a:endParaRPr lang="es-ES" dirty="0"/>
          </a:p>
        </p:txBody>
      </p:sp>
      <p:sp>
        <p:nvSpPr>
          <p:cNvPr id="3" name="Marcador de texto 2"/>
          <p:cNvSpPr>
            <a:spLocks noGrp="1"/>
          </p:cNvSpPr>
          <p:nvPr>
            <p:ph type="body" idx="1"/>
          </p:nvPr>
        </p:nvSpPr>
        <p:spPr>
          <a:xfrm>
            <a:off x="457200" y="1853134"/>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del patrón</a:t>
            </a:r>
          </a:p>
        </p:txBody>
      </p:sp>
      <p:sp>
        <p:nvSpPr>
          <p:cNvPr id="4" name="Marcador de contenido 3"/>
          <p:cNvSpPr>
            <a:spLocks noGrp="1"/>
          </p:cNvSpPr>
          <p:nvPr>
            <p:ph sz="half" idx="2"/>
          </p:nvPr>
        </p:nvSpPr>
        <p:spPr>
          <a:xfrm>
            <a:off x="457200" y="2502048"/>
            <a:ext cx="4040188" cy="359124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853134"/>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del patrón</a:t>
            </a:r>
          </a:p>
        </p:txBody>
      </p:sp>
      <p:sp>
        <p:nvSpPr>
          <p:cNvPr id="6" name="Marcador de contenido 5"/>
          <p:cNvSpPr>
            <a:spLocks noGrp="1"/>
          </p:cNvSpPr>
          <p:nvPr>
            <p:ph sz="quarter" idx="4"/>
          </p:nvPr>
        </p:nvSpPr>
        <p:spPr>
          <a:xfrm>
            <a:off x="4645025" y="2502048"/>
            <a:ext cx="4041775" cy="359124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Tree>
    <p:extLst>
      <p:ext uri="{BB962C8B-B14F-4D97-AF65-F5344CB8AC3E}">
        <p14:creationId xmlns="" xmlns:p14="http://schemas.microsoft.com/office/powerpoint/2010/main" val="1462786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917848"/>
            <a:ext cx="8229600" cy="1143000"/>
          </a:xfrm>
          <a:prstGeom prst="rect">
            <a:avLst/>
          </a:prstGeom>
        </p:spPr>
        <p:txBody>
          <a:bodyPr vert="horz"/>
          <a:lstStyle/>
          <a:p>
            <a:r>
              <a:rPr lang="es-ES_tradnl"/>
              <a:t>Clic para editar título</a:t>
            </a:r>
            <a:endParaRPr lang="es-ES"/>
          </a:p>
        </p:txBody>
      </p:sp>
    </p:spTree>
    <p:extLst>
      <p:ext uri="{BB962C8B-B14F-4D97-AF65-F5344CB8AC3E}">
        <p14:creationId xmlns="" xmlns:p14="http://schemas.microsoft.com/office/powerpoint/2010/main" val="417067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350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54782"/>
            <a:ext cx="3008313" cy="1162050"/>
          </a:xfrm>
          <a:prstGeom prst="rect">
            <a:avLst/>
          </a:prstGeom>
        </p:spPr>
        <p:txBody>
          <a:bodyPr vert="horz"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744239"/>
            <a:ext cx="5111750" cy="498901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67544" y="1988840"/>
            <a:ext cx="3008313" cy="3744416"/>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 xmlns:p14="http://schemas.microsoft.com/office/powerpoint/2010/main" val="405526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756791"/>
            <a:ext cx="5486400" cy="389634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Marcador de texto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 xmlns:p14="http://schemas.microsoft.com/office/powerpoint/2010/main" val="268281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n 2" descr="FONDO.ai"/>
          <p:cNvPicPr>
            <a:picLocks noChangeAspect="1"/>
          </p:cNvPicPr>
          <p:nvPr userDrawn="1"/>
        </p:nvPicPr>
        <p:blipFill>
          <a:blip r:embed="rId13">
            <a:extLst>
              <a:ext uri="{28A0092B-C50C-407E-A947-70E740481C1C}">
                <a14:useLocalDpi xmlns="" xmlns:a14="http://schemas.microsoft.com/office/drawing/2010/main" val="0"/>
              </a:ext>
            </a:extLst>
          </a:blip>
          <a:srcRect/>
          <a:stretch>
            <a:fillRect/>
          </a:stretch>
        </p:blipFill>
        <p:spPr bwMode="auto">
          <a:xfrm>
            <a:off x="0" y="0"/>
            <a:ext cx="9144000" cy="7100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Imagen 1" descr="LOGO TEPJF_OK2011.wmf"/>
          <p:cNvPicPr>
            <a:picLocks noChangeAspect="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8027988" y="5756275"/>
            <a:ext cx="865187" cy="985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
          <p:cNvSpPr>
            <a:spLocks noChangeArrowheads="1"/>
          </p:cNvSpPr>
          <p:nvPr/>
        </p:nvSpPr>
        <p:spPr bwMode="auto">
          <a:xfrm>
            <a:off x="611188" y="2133600"/>
            <a:ext cx="7923212"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150000"/>
              </a:lnSpc>
              <a:spcBef>
                <a:spcPct val="20000"/>
              </a:spcBef>
              <a:buClr>
                <a:srgbClr val="953735"/>
              </a:buClr>
            </a:pPr>
            <a:r>
              <a:rPr lang="es-MX" altLang="es-MX" sz="4800" b="1" dirty="0">
                <a:solidFill>
                  <a:srgbClr val="0E502B"/>
                </a:solidFill>
                <a:latin typeface="Helvetica Neue" charset="0"/>
              </a:rPr>
              <a:t>Procesos Electorales</a:t>
            </a:r>
            <a:endParaRPr lang="es-ES" altLang="es-MX" sz="4800" b="1" dirty="0">
              <a:solidFill>
                <a:srgbClr val="0E502B"/>
              </a:solidFill>
              <a:latin typeface="Helvetica Neue" charset="0"/>
            </a:endParaRPr>
          </a:p>
        </p:txBody>
      </p:sp>
      <p:sp>
        <p:nvSpPr>
          <p:cNvPr id="2051" name="2 CuadroTexto"/>
          <p:cNvSpPr txBox="1">
            <a:spLocks noChangeArrowheads="1"/>
          </p:cNvSpPr>
          <p:nvPr/>
        </p:nvSpPr>
        <p:spPr bwMode="auto">
          <a:xfrm>
            <a:off x="1763713" y="4221163"/>
            <a:ext cx="604837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200" b="1"/>
              <a:t>Centro de Capacitación Judicial Electoral</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6 Rectángulo"/>
          <p:cNvSpPr>
            <a:spLocks noChangeArrowheads="1"/>
          </p:cNvSpPr>
          <p:nvPr/>
        </p:nvSpPr>
        <p:spPr bwMode="auto">
          <a:xfrm>
            <a:off x="1741488" y="3125788"/>
            <a:ext cx="5688012"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buClr>
                <a:srgbClr val="953735"/>
              </a:buClr>
            </a:pPr>
            <a:r>
              <a:rPr lang="es-MX" altLang="es-MX" sz="3600" b="1">
                <a:solidFill>
                  <a:srgbClr val="0E502B"/>
                </a:solidFill>
                <a:latin typeface="Helvetica Neue" charset="0"/>
              </a:rPr>
              <a:t>Preparación de la elección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6 Rectángulo"/>
          <p:cNvSpPr>
            <a:spLocks noChangeArrowheads="1"/>
          </p:cNvSpPr>
          <p:nvPr/>
        </p:nvSpPr>
        <p:spPr bwMode="auto">
          <a:xfrm>
            <a:off x="539750" y="-26988"/>
            <a:ext cx="8358188"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Observadores electorales</a:t>
            </a:r>
            <a:endParaRPr lang="es-ES" altLang="es-MX" sz="2400" b="1">
              <a:solidFill>
                <a:schemeClr val="bg1"/>
              </a:solidFill>
              <a:latin typeface="Antique Olive"/>
            </a:endParaRPr>
          </a:p>
        </p:txBody>
      </p:sp>
      <p:sp>
        <p:nvSpPr>
          <p:cNvPr id="12291" name="Rectangle 10"/>
          <p:cNvSpPr>
            <a:spLocks noChangeArrowheads="1"/>
          </p:cNvSpPr>
          <p:nvPr/>
        </p:nvSpPr>
        <p:spPr bwMode="auto">
          <a:xfrm>
            <a:off x="755650" y="1049338"/>
            <a:ext cx="7632700" cy="790575"/>
          </a:xfrm>
          <a:prstGeom prst="rect">
            <a:avLst/>
          </a:prstGeom>
          <a:solidFill>
            <a:srgbClr val="C0C0C0">
              <a:alpha val="50195"/>
            </a:srgbClr>
          </a:solidFill>
          <a:ln w="25400">
            <a:solidFill>
              <a:srgbClr val="04502E"/>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r>
              <a:rPr lang="es-MX" altLang="es-MX"/>
              <a:t>Podrán solicitar su </a:t>
            </a:r>
            <a:r>
              <a:rPr lang="es-MX" altLang="es-MX" b="1"/>
              <a:t>registro</a:t>
            </a:r>
            <a:r>
              <a:rPr lang="es-MX" altLang="es-MX"/>
              <a:t> ante el consejo distrital o local, a partir del </a:t>
            </a:r>
          </a:p>
          <a:p>
            <a:pPr algn="just" eaLnBrk="1" hangingPunct="1"/>
            <a:r>
              <a:rPr lang="es-MX" altLang="es-MX"/>
              <a:t>inicio del proceso electoral.</a:t>
            </a:r>
            <a:endParaRPr lang="es-ES" altLang="es-MX"/>
          </a:p>
        </p:txBody>
      </p:sp>
      <p:sp>
        <p:nvSpPr>
          <p:cNvPr id="12292" name="8 Marcador de contenido"/>
          <p:cNvSpPr>
            <a:spLocks/>
          </p:cNvSpPr>
          <p:nvPr/>
        </p:nvSpPr>
        <p:spPr bwMode="auto">
          <a:xfrm>
            <a:off x="4857750" y="6237288"/>
            <a:ext cx="2735263"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lnSpc>
                <a:spcPct val="80000"/>
              </a:lnSpc>
              <a:spcBef>
                <a:spcPct val="20000"/>
              </a:spcBef>
              <a:buClr>
                <a:srgbClr val="632523"/>
              </a:buClr>
            </a:pPr>
            <a:r>
              <a:rPr lang="es-MX" altLang="es-MX" sz="1200"/>
              <a:t>Artículo 8 de la LGIPE</a:t>
            </a:r>
          </a:p>
          <a:p>
            <a:pPr algn="r" eaLnBrk="1" hangingPunct="1">
              <a:lnSpc>
                <a:spcPct val="80000"/>
              </a:lnSpc>
              <a:spcBef>
                <a:spcPct val="20000"/>
              </a:spcBef>
              <a:buClr>
                <a:srgbClr val="632523"/>
              </a:buClr>
            </a:pPr>
            <a:r>
              <a:rPr lang="es-ES" altLang="es-MX" sz="1200"/>
              <a:t>Jurisprudencia 4/2008 del TEPJF</a:t>
            </a:r>
            <a:endParaRPr lang="es-MX" altLang="es-MX"/>
          </a:p>
        </p:txBody>
      </p:sp>
      <p:sp>
        <p:nvSpPr>
          <p:cNvPr id="12293" name="Rectangle 18"/>
          <p:cNvSpPr>
            <a:spLocks noChangeArrowheads="1"/>
          </p:cNvSpPr>
          <p:nvPr/>
        </p:nvSpPr>
        <p:spPr bwMode="auto">
          <a:xfrm>
            <a:off x="900113" y="5132388"/>
            <a:ext cx="7289800" cy="850900"/>
          </a:xfrm>
          <a:prstGeom prst="rect">
            <a:avLst/>
          </a:prstGeom>
          <a:solidFill>
            <a:srgbClr val="C0C0C0">
              <a:alpha val="49019"/>
            </a:srgbClr>
          </a:solidFill>
          <a:ln w="25400" algn="ctr">
            <a:solidFill>
              <a:srgbClr val="04502E"/>
            </a:solidFill>
            <a:miter lim="800000"/>
            <a:headEnd/>
            <a:tailEnd/>
          </a:ln>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r>
              <a:rPr lang="es-MX" altLang="es-MX" sz="1600"/>
              <a:t>Las organizaciones de observadores electorales deberán declarar el </a:t>
            </a:r>
            <a:r>
              <a:rPr lang="es-MX" altLang="es-MX" sz="1600" b="1"/>
              <a:t>origen, monto y aplicación del financiamiento </a:t>
            </a:r>
            <a:r>
              <a:rPr lang="es-MX" altLang="es-MX" sz="1600"/>
              <a:t>que obtengan para el desarrollo de sus actividades.</a:t>
            </a:r>
            <a:endParaRPr lang="es-ES" altLang="es-MX" sz="1600"/>
          </a:p>
        </p:txBody>
      </p:sp>
      <p:sp>
        <p:nvSpPr>
          <p:cNvPr id="12294" name="Text Box 19"/>
          <p:cNvSpPr txBox="1">
            <a:spLocks noChangeArrowheads="1"/>
          </p:cNvSpPr>
          <p:nvPr/>
        </p:nvSpPr>
        <p:spPr bwMode="auto">
          <a:xfrm>
            <a:off x="1698625" y="3032125"/>
            <a:ext cx="1944688"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632523"/>
              </a:buClr>
            </a:pPr>
            <a:r>
              <a:rPr lang="es-MX" altLang="es-MX" sz="1600" b="1"/>
              <a:t>El día de la jornada electoral podrán observar:</a:t>
            </a:r>
            <a:endParaRPr lang="es-ES" altLang="es-MX" sz="1600"/>
          </a:p>
        </p:txBody>
      </p:sp>
      <p:sp>
        <p:nvSpPr>
          <p:cNvPr id="12295" name="8 Marcador de contenido"/>
          <p:cNvSpPr>
            <a:spLocks/>
          </p:cNvSpPr>
          <p:nvPr/>
        </p:nvSpPr>
        <p:spPr bwMode="auto">
          <a:xfrm>
            <a:off x="3921125" y="2120900"/>
            <a:ext cx="4651375" cy="280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632523"/>
              </a:buClr>
              <a:buSzPct val="85000"/>
              <a:buFont typeface="Wingdings" pitchFamily="2" charset="2"/>
              <a:buChar char="§"/>
            </a:pPr>
            <a:r>
              <a:rPr lang="es-MX" altLang="es-MX" sz="1600"/>
              <a:t> La instalación de la casilla</a:t>
            </a:r>
          </a:p>
          <a:p>
            <a:pPr eaLnBrk="1" hangingPunct="1">
              <a:spcBef>
                <a:spcPct val="20000"/>
              </a:spcBef>
              <a:buClr>
                <a:srgbClr val="632523"/>
              </a:buClr>
              <a:buSzPct val="85000"/>
              <a:buFont typeface="Wingdings" pitchFamily="2" charset="2"/>
              <a:buChar char="§"/>
            </a:pPr>
            <a:r>
              <a:rPr lang="es-MX" altLang="es-MX" sz="1600"/>
              <a:t> El desarrollo de la votación</a:t>
            </a:r>
          </a:p>
          <a:p>
            <a:pPr eaLnBrk="1" hangingPunct="1">
              <a:spcBef>
                <a:spcPct val="20000"/>
              </a:spcBef>
              <a:buClr>
                <a:srgbClr val="632523"/>
              </a:buClr>
              <a:buSzPct val="85000"/>
              <a:buFont typeface="Wingdings" pitchFamily="2" charset="2"/>
              <a:buChar char="§"/>
            </a:pPr>
            <a:r>
              <a:rPr lang="es-MX" altLang="es-MX" sz="1600"/>
              <a:t> El escrutinio y cómputo</a:t>
            </a:r>
          </a:p>
          <a:p>
            <a:pPr eaLnBrk="1" hangingPunct="1">
              <a:spcBef>
                <a:spcPct val="20000"/>
              </a:spcBef>
              <a:buClr>
                <a:srgbClr val="632523"/>
              </a:buClr>
              <a:buSzPct val="85000"/>
              <a:buFont typeface="Wingdings" pitchFamily="2" charset="2"/>
              <a:buChar char="§"/>
            </a:pPr>
            <a:r>
              <a:rPr lang="es-MX" altLang="es-MX" sz="1600"/>
              <a:t> La fijación de los resultados de la votación al exterior de la casilla</a:t>
            </a:r>
          </a:p>
          <a:p>
            <a:pPr eaLnBrk="1" hangingPunct="1">
              <a:spcBef>
                <a:spcPct val="20000"/>
              </a:spcBef>
              <a:buClr>
                <a:srgbClr val="632523"/>
              </a:buClr>
              <a:buSzPct val="85000"/>
              <a:buFont typeface="Wingdings" pitchFamily="2" charset="2"/>
              <a:buChar char="§"/>
            </a:pPr>
            <a:r>
              <a:rPr lang="es-MX" altLang="es-MX" sz="1600"/>
              <a:t> La clausura de la casilla</a:t>
            </a:r>
          </a:p>
          <a:p>
            <a:pPr eaLnBrk="1" hangingPunct="1">
              <a:spcBef>
                <a:spcPct val="20000"/>
              </a:spcBef>
              <a:buClr>
                <a:srgbClr val="632523"/>
              </a:buClr>
              <a:buSzPct val="85000"/>
              <a:buFont typeface="Wingdings" pitchFamily="2" charset="2"/>
              <a:buChar char="§"/>
            </a:pPr>
            <a:r>
              <a:rPr lang="es-MX" altLang="es-MX" sz="1600"/>
              <a:t> La lectura en voz alta de los resultados en el consejo distrital</a:t>
            </a:r>
          </a:p>
          <a:p>
            <a:pPr eaLnBrk="1" hangingPunct="1">
              <a:spcBef>
                <a:spcPct val="20000"/>
              </a:spcBef>
              <a:buClr>
                <a:srgbClr val="632523"/>
              </a:buClr>
              <a:buSzPct val="85000"/>
              <a:buFont typeface="Wingdings" pitchFamily="2" charset="2"/>
              <a:buChar char="§"/>
            </a:pPr>
            <a:r>
              <a:rPr lang="es-MX" altLang="es-MX" sz="1600"/>
              <a:t> La recepción de los escritos de incidentes y de protesta</a:t>
            </a:r>
          </a:p>
        </p:txBody>
      </p:sp>
      <p:sp>
        <p:nvSpPr>
          <p:cNvPr id="12296" name="AutoShape 21"/>
          <p:cNvSpPr>
            <a:spLocks/>
          </p:cNvSpPr>
          <p:nvPr/>
        </p:nvSpPr>
        <p:spPr bwMode="auto">
          <a:xfrm>
            <a:off x="3786188" y="2192338"/>
            <a:ext cx="142875" cy="2736850"/>
          </a:xfrm>
          <a:prstGeom prst="leftBrace">
            <a:avLst>
              <a:gd name="adj1" fmla="val 159630"/>
              <a:gd name="adj2" fmla="val 50000"/>
            </a:avLst>
          </a:prstGeom>
          <a:noFill/>
          <a:ln w="25400">
            <a:solidFill>
              <a:srgbClr val="04502E"/>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MX" altLang="es-MX"/>
          </a:p>
        </p:txBody>
      </p:sp>
      <p:sp>
        <p:nvSpPr>
          <p:cNvPr id="12297" name="Rectangle 18"/>
          <p:cNvSpPr>
            <a:spLocks noChangeArrowheads="1"/>
          </p:cNvSpPr>
          <p:nvPr/>
        </p:nvSpPr>
        <p:spPr bwMode="auto">
          <a:xfrm>
            <a:off x="714375" y="1928813"/>
            <a:ext cx="2786063" cy="642937"/>
          </a:xfrm>
          <a:prstGeom prst="rect">
            <a:avLst/>
          </a:prstGeom>
          <a:solidFill>
            <a:srgbClr val="C0C0C0">
              <a:alpha val="50195"/>
            </a:srgbClr>
          </a:solidFill>
          <a:ln w="28575">
            <a:solidFill>
              <a:srgbClr val="04502E"/>
            </a:solidFill>
            <a:miter lim="800000"/>
            <a:headEnd/>
            <a:tailEnd/>
          </a:ln>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spcBef>
                <a:spcPct val="20000"/>
              </a:spcBef>
              <a:buClr>
                <a:srgbClr val="660033"/>
              </a:buClr>
              <a:buSzPct val="90000"/>
            </a:pPr>
            <a:r>
              <a:rPr lang="es-ES" altLang="es-MX" sz="1600">
                <a:solidFill>
                  <a:srgbClr val="000000"/>
                </a:solidFill>
              </a:rPr>
              <a:t>Pueden seguir el desarrollo de todo el proceso electoral</a:t>
            </a:r>
            <a:endParaRPr lang="es-ES" altLang="es-MX" sz="1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6 Rectángulo"/>
          <p:cNvSpPr>
            <a:spLocks noChangeArrowheads="1"/>
          </p:cNvSpPr>
          <p:nvPr/>
        </p:nvSpPr>
        <p:spPr bwMode="auto">
          <a:xfrm>
            <a:off x="468313" y="-26988"/>
            <a:ext cx="8358187"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Visitantes extranjeros</a:t>
            </a:r>
            <a:endParaRPr lang="es-ES" altLang="es-MX" sz="2400" b="1">
              <a:solidFill>
                <a:schemeClr val="bg1"/>
              </a:solidFill>
              <a:latin typeface="Antique Olive"/>
            </a:endParaRPr>
          </a:p>
        </p:txBody>
      </p:sp>
      <p:sp>
        <p:nvSpPr>
          <p:cNvPr id="13315" name="8 Marcador de contenido"/>
          <p:cNvSpPr>
            <a:spLocks/>
          </p:cNvSpPr>
          <p:nvPr/>
        </p:nvSpPr>
        <p:spPr bwMode="auto">
          <a:xfrm>
            <a:off x="642938" y="1270000"/>
            <a:ext cx="3816350" cy="423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660033"/>
              </a:buClr>
              <a:buSzPct val="85000"/>
              <a:buFont typeface="Wingdings" pitchFamily="2" charset="2"/>
              <a:buChar char="§"/>
            </a:pPr>
            <a:r>
              <a:rPr lang="es-ES" altLang="es-MX"/>
              <a:t> Organismos internacionales.</a:t>
            </a:r>
          </a:p>
          <a:p>
            <a:pPr eaLnBrk="1" hangingPunct="1">
              <a:spcBef>
                <a:spcPct val="20000"/>
              </a:spcBef>
              <a:buClr>
                <a:srgbClr val="660033"/>
              </a:buClr>
              <a:buSzPct val="85000"/>
              <a:buFont typeface="Wingdings" pitchFamily="2" charset="2"/>
              <a:buNone/>
            </a:pPr>
            <a:endParaRPr lang="es-ES" altLang="es-MX"/>
          </a:p>
          <a:p>
            <a:pPr eaLnBrk="1" hangingPunct="1">
              <a:spcBef>
                <a:spcPct val="20000"/>
              </a:spcBef>
              <a:buClr>
                <a:srgbClr val="660033"/>
              </a:buClr>
              <a:buSzPct val="85000"/>
              <a:buFont typeface="Wingdings" pitchFamily="2" charset="2"/>
              <a:buChar char="§"/>
            </a:pPr>
            <a:r>
              <a:rPr lang="es-ES" altLang="es-MX"/>
              <a:t> Gobiernos, órganos legislativos, autoridades electorales, partidos y organizaciones políticas de otros países.</a:t>
            </a:r>
          </a:p>
          <a:p>
            <a:pPr eaLnBrk="1" hangingPunct="1">
              <a:spcBef>
                <a:spcPct val="20000"/>
              </a:spcBef>
              <a:buClr>
                <a:srgbClr val="660033"/>
              </a:buClr>
              <a:buSzPct val="85000"/>
              <a:buFont typeface="Wingdings" pitchFamily="2" charset="2"/>
              <a:buChar char="§"/>
            </a:pPr>
            <a:endParaRPr lang="es-ES" altLang="es-MX"/>
          </a:p>
          <a:p>
            <a:pPr eaLnBrk="1" hangingPunct="1">
              <a:spcBef>
                <a:spcPct val="20000"/>
              </a:spcBef>
              <a:buClr>
                <a:srgbClr val="660033"/>
              </a:buClr>
              <a:buSzPct val="85000"/>
              <a:buFont typeface="Wingdings" pitchFamily="2" charset="2"/>
              <a:buChar char="§"/>
            </a:pPr>
            <a:r>
              <a:rPr lang="es-ES" altLang="es-MX"/>
              <a:t> Instituciones académicas y de investigación a nivel superior de otros países.</a:t>
            </a:r>
          </a:p>
          <a:p>
            <a:pPr eaLnBrk="1" hangingPunct="1">
              <a:spcBef>
                <a:spcPct val="20000"/>
              </a:spcBef>
              <a:buClr>
                <a:srgbClr val="660033"/>
              </a:buClr>
              <a:buSzPct val="85000"/>
              <a:buFont typeface="Wingdings" pitchFamily="2" charset="2"/>
              <a:buChar char="§"/>
            </a:pPr>
            <a:endParaRPr lang="es-ES" altLang="es-MX"/>
          </a:p>
          <a:p>
            <a:pPr eaLnBrk="1" hangingPunct="1">
              <a:spcBef>
                <a:spcPct val="20000"/>
              </a:spcBef>
              <a:buClr>
                <a:srgbClr val="660033"/>
              </a:buClr>
              <a:buSzPct val="85000"/>
              <a:buFont typeface="Wingdings" pitchFamily="2" charset="2"/>
              <a:buChar char="§"/>
            </a:pPr>
            <a:r>
              <a:rPr lang="es-ES" altLang="es-MX"/>
              <a:t> Organismos extranjeros especializados en actividades de cooperación o asistencia electoral.</a:t>
            </a:r>
          </a:p>
        </p:txBody>
      </p:sp>
      <p:sp>
        <p:nvSpPr>
          <p:cNvPr id="13316" name="8 Marcador de contenido"/>
          <p:cNvSpPr>
            <a:spLocks/>
          </p:cNvSpPr>
          <p:nvPr/>
        </p:nvSpPr>
        <p:spPr bwMode="auto">
          <a:xfrm>
            <a:off x="1042988" y="6094413"/>
            <a:ext cx="6769100"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rgbClr val="660033"/>
              </a:buClr>
            </a:pPr>
            <a:r>
              <a:rPr lang="es-ES" altLang="es-MX" sz="1000"/>
              <a:t>Ver como antecedente: Acuerdo del Consejo General del Instituto Federal Electoral, por el que se establecieron las bases y criterios con que habría de atenderse e informar a los visitantes extranjeros que acudirían a conocer las modalidades del proceso electoral federal.</a:t>
            </a:r>
          </a:p>
          <a:p>
            <a:pPr algn="just" eaLnBrk="1" hangingPunct="1">
              <a:spcBef>
                <a:spcPct val="20000"/>
              </a:spcBef>
              <a:buClr>
                <a:srgbClr val="660033"/>
              </a:buClr>
            </a:pPr>
            <a:endParaRPr lang="es-ES" altLang="es-MX" sz="1000" i="1"/>
          </a:p>
        </p:txBody>
      </p:sp>
      <p:sp>
        <p:nvSpPr>
          <p:cNvPr id="14" name="Rectangle 15"/>
          <p:cNvSpPr>
            <a:spLocks noChangeArrowheads="1"/>
          </p:cNvSpPr>
          <p:nvPr/>
        </p:nvSpPr>
        <p:spPr bwMode="auto">
          <a:xfrm>
            <a:off x="4857750" y="1500188"/>
            <a:ext cx="3744913" cy="1293812"/>
          </a:xfrm>
          <a:prstGeom prst="rect">
            <a:avLst/>
          </a:prstGeom>
          <a:noFill/>
          <a:ln w="28575">
            <a:solidFill>
              <a:schemeClr val="accent3">
                <a:lumMod val="50000"/>
              </a:schemeClr>
            </a:solidFill>
            <a:miter lim="800000"/>
            <a:headEnd/>
            <a:tailEnd/>
          </a:ln>
        </p:spPr>
        <p:txBody>
          <a:bodyPr anchor="ctr">
            <a:spAutoFit/>
          </a:bodyPr>
          <a:lstStyle/>
          <a:p>
            <a:pPr algn="just">
              <a:buClr>
                <a:srgbClr val="632523"/>
              </a:buClr>
              <a:buSzPct val="85000"/>
              <a:defRPr/>
            </a:pPr>
            <a:r>
              <a:rPr lang="es-ES" sz="1700" b="1" dirty="0">
                <a:ea typeface="ＭＳ Ｐゴシック" charset="-128"/>
              </a:rPr>
              <a:t>Conocer e informarse </a:t>
            </a:r>
            <a:r>
              <a:rPr lang="es-ES" sz="1700" dirty="0">
                <a:ea typeface="ＭＳ Ｐゴシック" charset="-128"/>
              </a:rPr>
              <a:t>sobre el desarrollo del proceso electoral federal en cualquiera de sus etapas y en todo el país.</a:t>
            </a:r>
          </a:p>
          <a:p>
            <a:pPr algn="just">
              <a:buClr>
                <a:srgbClr val="632523"/>
              </a:buClr>
              <a:buSzPct val="85000"/>
              <a:buFont typeface="Wingdings" pitchFamily="2" charset="2"/>
              <a:buChar char="§"/>
              <a:defRPr/>
            </a:pPr>
            <a:endParaRPr lang="es-ES" sz="1000" dirty="0">
              <a:ea typeface="ＭＳ Ｐゴシック" charset="-128"/>
            </a:endParaRPr>
          </a:p>
        </p:txBody>
      </p:sp>
      <p:sp>
        <p:nvSpPr>
          <p:cNvPr id="15" name="Rectangle 18"/>
          <p:cNvSpPr>
            <a:spLocks noChangeArrowheads="1"/>
          </p:cNvSpPr>
          <p:nvPr/>
        </p:nvSpPr>
        <p:spPr bwMode="auto">
          <a:xfrm>
            <a:off x="4867275" y="3511550"/>
            <a:ext cx="3735388" cy="1274763"/>
          </a:xfrm>
          <a:prstGeom prst="rect">
            <a:avLst/>
          </a:prstGeom>
          <a:noFill/>
          <a:ln w="28575">
            <a:solidFill>
              <a:schemeClr val="accent3">
                <a:lumMod val="50000"/>
              </a:schemeClr>
            </a:solidFill>
            <a:miter lim="800000"/>
            <a:headEnd/>
            <a:tailEnd/>
          </a:ln>
        </p:spPr>
        <p:txBody>
          <a:bodyPr anchor="ctr"/>
          <a:lstStyle/>
          <a:p>
            <a:pPr algn="just">
              <a:lnSpc>
                <a:spcPct val="80000"/>
              </a:lnSpc>
              <a:buClr>
                <a:srgbClr val="632523"/>
              </a:buClr>
              <a:buSzPct val="85000"/>
              <a:buFont typeface="Wingdings" pitchFamily="2" charset="2"/>
              <a:buNone/>
              <a:defRPr/>
            </a:pPr>
            <a:r>
              <a:rPr lang="es-ES" sz="1700" b="1" dirty="0">
                <a:ea typeface="ＭＳ Ｐゴシック" charset="-128"/>
              </a:rPr>
              <a:t>Intervenir</a:t>
            </a:r>
            <a:r>
              <a:rPr lang="es-ES" sz="1700" dirty="0">
                <a:ea typeface="ＭＳ Ｐゴシック" charset="-128"/>
              </a:rPr>
              <a:t> en las actividades de la autoridad electoral, de los partidos políticos y sus candidatos, de los ciudadanos mexicanos, ni en los asuntos políticos del país.</a:t>
            </a:r>
          </a:p>
        </p:txBody>
      </p:sp>
      <p:sp>
        <p:nvSpPr>
          <p:cNvPr id="13319" name="6 CuadroTexto"/>
          <p:cNvSpPr txBox="1">
            <a:spLocks noChangeArrowheads="1"/>
          </p:cNvSpPr>
          <p:nvPr/>
        </p:nvSpPr>
        <p:spPr bwMode="auto">
          <a:xfrm>
            <a:off x="4816475" y="1162050"/>
            <a:ext cx="207168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600">
                <a:solidFill>
                  <a:srgbClr val="04502E"/>
                </a:solidFill>
              </a:rPr>
              <a:t>Tienen permitido</a:t>
            </a:r>
            <a:r>
              <a:rPr lang="es-MX" altLang="es-MX" sz="1600">
                <a:solidFill>
                  <a:srgbClr val="632523"/>
                </a:solidFill>
              </a:rPr>
              <a:t>:</a:t>
            </a:r>
          </a:p>
        </p:txBody>
      </p:sp>
      <p:sp>
        <p:nvSpPr>
          <p:cNvPr id="13320" name="7 CuadroTexto"/>
          <p:cNvSpPr txBox="1">
            <a:spLocks noChangeArrowheads="1"/>
          </p:cNvSpPr>
          <p:nvPr/>
        </p:nvSpPr>
        <p:spPr bwMode="auto">
          <a:xfrm>
            <a:off x="4816475" y="3162300"/>
            <a:ext cx="207168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600">
                <a:solidFill>
                  <a:srgbClr val="04502E"/>
                </a:solidFill>
              </a:rPr>
              <a:t>No pueden:</a:t>
            </a:r>
          </a:p>
        </p:txBody>
      </p:sp>
      <p:grpSp>
        <p:nvGrpSpPr>
          <p:cNvPr id="13321" name="Group 25"/>
          <p:cNvGrpSpPr>
            <a:grpSpLocks/>
          </p:cNvGrpSpPr>
          <p:nvPr/>
        </p:nvGrpSpPr>
        <p:grpSpPr bwMode="auto">
          <a:xfrm>
            <a:off x="6745288" y="1071563"/>
            <a:ext cx="428625" cy="357187"/>
            <a:chOff x="158" y="3067"/>
            <a:chExt cx="182" cy="227"/>
          </a:xfrm>
        </p:grpSpPr>
        <p:sp>
          <p:nvSpPr>
            <p:cNvPr id="13328" name="Line 21"/>
            <p:cNvSpPr>
              <a:spLocks noChangeShapeType="1"/>
            </p:cNvSpPr>
            <p:nvPr/>
          </p:nvSpPr>
          <p:spPr bwMode="auto">
            <a:xfrm flipH="1">
              <a:off x="249" y="3067"/>
              <a:ext cx="91" cy="227"/>
            </a:xfrm>
            <a:prstGeom prst="line">
              <a:avLst/>
            </a:prstGeom>
            <a:noFill/>
            <a:ln w="508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s-MX"/>
            </a:p>
          </p:txBody>
        </p:sp>
        <p:sp>
          <p:nvSpPr>
            <p:cNvPr id="13329" name="Line 22"/>
            <p:cNvSpPr>
              <a:spLocks noChangeShapeType="1"/>
            </p:cNvSpPr>
            <p:nvPr/>
          </p:nvSpPr>
          <p:spPr bwMode="auto">
            <a:xfrm flipH="1" flipV="1">
              <a:off x="158" y="3203"/>
              <a:ext cx="91" cy="91"/>
            </a:xfrm>
            <a:prstGeom prst="line">
              <a:avLst/>
            </a:prstGeom>
            <a:noFill/>
            <a:ln w="508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s-MX"/>
            </a:p>
          </p:txBody>
        </p:sp>
      </p:grpSp>
      <p:grpSp>
        <p:nvGrpSpPr>
          <p:cNvPr id="13322" name="Group 26"/>
          <p:cNvGrpSpPr>
            <a:grpSpLocks/>
          </p:cNvGrpSpPr>
          <p:nvPr/>
        </p:nvGrpSpPr>
        <p:grpSpPr bwMode="auto">
          <a:xfrm>
            <a:off x="6534150" y="3000375"/>
            <a:ext cx="425450" cy="447675"/>
            <a:chOff x="2789" y="3113"/>
            <a:chExt cx="136" cy="226"/>
          </a:xfrm>
        </p:grpSpPr>
        <p:sp>
          <p:nvSpPr>
            <p:cNvPr id="13326" name="Line 23"/>
            <p:cNvSpPr>
              <a:spLocks noChangeShapeType="1"/>
            </p:cNvSpPr>
            <p:nvPr/>
          </p:nvSpPr>
          <p:spPr bwMode="auto">
            <a:xfrm>
              <a:off x="2789" y="3113"/>
              <a:ext cx="136" cy="226"/>
            </a:xfrm>
            <a:prstGeom prst="line">
              <a:avLst/>
            </a:prstGeom>
            <a:noFill/>
            <a:ln w="50800">
              <a:solidFill>
                <a:srgbClr val="0E502B"/>
              </a:solidFill>
              <a:round/>
              <a:headEnd/>
              <a:tailEnd/>
            </a:ln>
            <a:extLst>
              <a:ext uri="{909E8E84-426E-40DD-AFC4-6F175D3DCCD1}">
                <a14:hiddenFill xmlns="" xmlns:a14="http://schemas.microsoft.com/office/drawing/2010/main">
                  <a:noFill/>
                </a14:hiddenFill>
              </a:ext>
            </a:extLst>
          </p:spPr>
          <p:txBody>
            <a:bodyPr/>
            <a:lstStyle/>
            <a:p>
              <a:endParaRPr lang="es-MX"/>
            </a:p>
          </p:txBody>
        </p:sp>
        <p:sp>
          <p:nvSpPr>
            <p:cNvPr id="13327" name="Line 24"/>
            <p:cNvSpPr>
              <a:spLocks noChangeShapeType="1"/>
            </p:cNvSpPr>
            <p:nvPr/>
          </p:nvSpPr>
          <p:spPr bwMode="auto">
            <a:xfrm flipH="1">
              <a:off x="2789" y="3113"/>
              <a:ext cx="135" cy="226"/>
            </a:xfrm>
            <a:prstGeom prst="line">
              <a:avLst/>
            </a:prstGeom>
            <a:noFill/>
            <a:ln w="50800">
              <a:solidFill>
                <a:srgbClr val="0E502B"/>
              </a:solidFill>
              <a:round/>
              <a:headEnd/>
              <a:tailEnd/>
            </a:ln>
            <a:extLst>
              <a:ext uri="{909E8E84-426E-40DD-AFC4-6F175D3DCCD1}">
                <a14:hiddenFill xmlns="" xmlns:a14="http://schemas.microsoft.com/office/drawing/2010/main">
                  <a:noFill/>
                </a14:hiddenFill>
              </a:ext>
            </a:extLst>
          </p:spPr>
          <p:txBody>
            <a:bodyPr/>
            <a:lstStyle/>
            <a:p>
              <a:endParaRPr lang="es-MX"/>
            </a:p>
          </p:txBody>
        </p:sp>
      </p:grpSp>
      <p:sp>
        <p:nvSpPr>
          <p:cNvPr id="13323" name="7 CuadroTexto"/>
          <p:cNvSpPr txBox="1">
            <a:spLocks noChangeArrowheads="1"/>
          </p:cNvSpPr>
          <p:nvPr/>
        </p:nvSpPr>
        <p:spPr bwMode="auto">
          <a:xfrm>
            <a:off x="4857750" y="4948238"/>
            <a:ext cx="207168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600">
                <a:solidFill>
                  <a:srgbClr val="04502E"/>
                </a:solidFill>
              </a:rPr>
              <a:t>Deben:</a:t>
            </a:r>
          </a:p>
        </p:txBody>
      </p:sp>
      <p:sp>
        <p:nvSpPr>
          <p:cNvPr id="18" name="Rectangle 18"/>
          <p:cNvSpPr>
            <a:spLocks noChangeArrowheads="1"/>
          </p:cNvSpPr>
          <p:nvPr/>
        </p:nvSpPr>
        <p:spPr bwMode="auto">
          <a:xfrm>
            <a:off x="4857750" y="5286375"/>
            <a:ext cx="3735388" cy="642938"/>
          </a:xfrm>
          <a:prstGeom prst="rect">
            <a:avLst/>
          </a:prstGeom>
          <a:noFill/>
          <a:ln w="28575">
            <a:solidFill>
              <a:schemeClr val="accent3">
                <a:lumMod val="50000"/>
              </a:schemeClr>
            </a:solidFill>
            <a:miter lim="800000"/>
            <a:headEnd/>
            <a:tailEnd/>
          </a:ln>
        </p:spPr>
        <p:txBody>
          <a:bodyPr anchor="ctr"/>
          <a:lstStyle/>
          <a:p>
            <a:pPr algn="just">
              <a:lnSpc>
                <a:spcPct val="80000"/>
              </a:lnSpc>
              <a:spcBef>
                <a:spcPct val="20000"/>
              </a:spcBef>
              <a:buClr>
                <a:srgbClr val="660033"/>
              </a:buClr>
              <a:buSzPct val="90000"/>
              <a:defRPr/>
            </a:pPr>
            <a:r>
              <a:rPr lang="es-ES" sz="1600" b="1" dirty="0">
                <a:solidFill>
                  <a:prstClr val="black"/>
                </a:solidFill>
                <a:ea typeface="ＭＳ Ｐゴシック" charset="-128"/>
              </a:rPr>
              <a:t>Cumplir</a:t>
            </a:r>
            <a:r>
              <a:rPr lang="es-ES" sz="1600" dirty="0">
                <a:solidFill>
                  <a:prstClr val="black"/>
                </a:solidFill>
                <a:ea typeface="ＭＳ Ｐゴシック" charset="-128"/>
              </a:rPr>
              <a:t> en todo tiempo y lugar con las leyes mexicanas.</a:t>
            </a:r>
            <a:endParaRPr lang="es-ES" sz="1700" dirty="0">
              <a:ea typeface="ＭＳ Ｐゴシック" charset="-128"/>
            </a:endParaRPr>
          </a:p>
        </p:txBody>
      </p:sp>
      <p:sp>
        <p:nvSpPr>
          <p:cNvPr id="13325" name="8 Marcador de contenido"/>
          <p:cNvSpPr>
            <a:spLocks/>
          </p:cNvSpPr>
          <p:nvPr/>
        </p:nvSpPr>
        <p:spPr bwMode="auto">
          <a:xfrm>
            <a:off x="827088" y="5661025"/>
            <a:ext cx="273526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lnSpc>
                <a:spcPct val="80000"/>
              </a:lnSpc>
              <a:spcBef>
                <a:spcPct val="20000"/>
              </a:spcBef>
              <a:buClr>
                <a:srgbClr val="632523"/>
              </a:buClr>
            </a:pPr>
            <a:r>
              <a:rPr lang="es-MX" altLang="es-MX" sz="1200"/>
              <a:t>Artículo 44.2 de la LGIPE</a:t>
            </a:r>
          </a:p>
          <a:p>
            <a:pPr algn="r" eaLnBrk="1" hangingPunct="1">
              <a:lnSpc>
                <a:spcPct val="80000"/>
              </a:lnSpc>
              <a:spcBef>
                <a:spcPct val="20000"/>
              </a:spcBef>
              <a:buClr>
                <a:srgbClr val="632523"/>
              </a:buClr>
            </a:pPr>
            <a:endParaRPr lang="es-MX" altLang="es-MX"/>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idx="4294967295"/>
          </p:nvPr>
        </p:nvSpPr>
        <p:spPr bwMode="auto">
          <a:xfrm>
            <a:off x="107950" y="4365625"/>
            <a:ext cx="1584325" cy="6461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s-ES" altLang="es-MX" sz="2200" b="1">
                <a:solidFill>
                  <a:srgbClr val="04502E"/>
                </a:solidFill>
                <a:latin typeface="Antique Olive"/>
                <a:cs typeface="Arial" pitchFamily="34" charset="0"/>
              </a:rPr>
              <a:t>Parcial</a:t>
            </a:r>
          </a:p>
        </p:txBody>
      </p:sp>
      <p:sp>
        <p:nvSpPr>
          <p:cNvPr id="14339" name="16 Rectángulo"/>
          <p:cNvSpPr>
            <a:spLocks noChangeArrowheads="1"/>
          </p:cNvSpPr>
          <p:nvPr/>
        </p:nvSpPr>
        <p:spPr bwMode="auto">
          <a:xfrm>
            <a:off x="7131050" y="0"/>
            <a:ext cx="19780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Coaliciones</a:t>
            </a:r>
            <a:r>
              <a:rPr lang="es-MX" altLang="es-MX" sz="2400" b="1">
                <a:solidFill>
                  <a:srgbClr val="632523"/>
                </a:solidFill>
                <a:latin typeface="Antique Olive"/>
              </a:rPr>
              <a:t> </a:t>
            </a:r>
            <a:endParaRPr lang="es-ES" altLang="es-MX" sz="2400" b="1">
              <a:solidFill>
                <a:srgbClr val="632523"/>
              </a:solidFill>
              <a:latin typeface="Antique Olive"/>
            </a:endParaRPr>
          </a:p>
        </p:txBody>
      </p:sp>
      <p:sp>
        <p:nvSpPr>
          <p:cNvPr id="14340" name="Rectangle 4"/>
          <p:cNvSpPr>
            <a:spLocks noChangeArrowheads="1"/>
          </p:cNvSpPr>
          <p:nvPr/>
        </p:nvSpPr>
        <p:spPr bwMode="auto">
          <a:xfrm>
            <a:off x="1779588" y="692150"/>
            <a:ext cx="6935787" cy="107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lnSpc>
                <a:spcPct val="80000"/>
              </a:lnSpc>
              <a:buClr>
                <a:srgbClr val="660033"/>
              </a:buClr>
              <a:buSzPct val="90000"/>
            </a:pPr>
            <a:r>
              <a:rPr lang="es-ES" altLang="es-MX" sz="1600"/>
              <a:t>Es la alianza entre dos o más partidos políticos nacionales que unen fuerzas para presentar a los mismos candidatos, con el fin de aumentar sus posibilidades de obtener el triunfo en una elección.</a:t>
            </a:r>
          </a:p>
          <a:p>
            <a:pPr algn="just">
              <a:lnSpc>
                <a:spcPct val="80000"/>
              </a:lnSpc>
              <a:buClr>
                <a:srgbClr val="660033"/>
              </a:buClr>
              <a:buSzPct val="90000"/>
            </a:pPr>
            <a:endParaRPr lang="es-ES" altLang="es-MX" sz="1600"/>
          </a:p>
          <a:p>
            <a:pPr algn="just">
              <a:lnSpc>
                <a:spcPct val="80000"/>
              </a:lnSpc>
              <a:buClr>
                <a:srgbClr val="660033"/>
              </a:buClr>
              <a:buSzPct val="90000"/>
            </a:pPr>
            <a:r>
              <a:rPr lang="es-ES" altLang="es-MX" sz="1600"/>
              <a:t>Los partidos que deseen coaligarse deberán firmar un </a:t>
            </a:r>
            <a:r>
              <a:rPr lang="es-ES" altLang="es-MX" sz="1600" b="1"/>
              <a:t>convenio</a:t>
            </a:r>
            <a:r>
              <a:rPr lang="es-ES" altLang="es-MX" sz="1600"/>
              <a:t> (art.87.7 de la LGIPE).</a:t>
            </a:r>
          </a:p>
        </p:txBody>
      </p:sp>
      <p:sp>
        <p:nvSpPr>
          <p:cNvPr id="14341" name="1 Título"/>
          <p:cNvSpPr>
            <a:spLocks/>
          </p:cNvSpPr>
          <p:nvPr/>
        </p:nvSpPr>
        <p:spPr bwMode="auto">
          <a:xfrm>
            <a:off x="133350" y="2708275"/>
            <a:ext cx="1152525"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s-ES" altLang="es-MX" sz="2200" b="1">
                <a:solidFill>
                  <a:srgbClr val="04502E"/>
                </a:solidFill>
                <a:latin typeface="Antique Olive"/>
              </a:rPr>
              <a:t>Total: </a:t>
            </a:r>
          </a:p>
        </p:txBody>
      </p:sp>
      <p:sp>
        <p:nvSpPr>
          <p:cNvPr id="14342" name="Line 10"/>
          <p:cNvSpPr>
            <a:spLocks noChangeShapeType="1"/>
          </p:cNvSpPr>
          <p:nvPr/>
        </p:nvSpPr>
        <p:spPr bwMode="auto">
          <a:xfrm>
            <a:off x="1547813" y="4581525"/>
            <a:ext cx="431800" cy="0"/>
          </a:xfrm>
          <a:prstGeom prst="line">
            <a:avLst/>
          </a:prstGeom>
          <a:noFill/>
          <a:ln w="57150">
            <a:solidFill>
              <a:srgbClr val="0E502B"/>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14343" name="1 Título"/>
          <p:cNvSpPr>
            <a:spLocks/>
          </p:cNvSpPr>
          <p:nvPr/>
        </p:nvSpPr>
        <p:spPr bwMode="auto">
          <a:xfrm>
            <a:off x="34925" y="836613"/>
            <a:ext cx="172878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s-ES" altLang="es-MX" sz="2200" b="1">
                <a:solidFill>
                  <a:srgbClr val="04502E"/>
                </a:solidFill>
                <a:latin typeface="Antique Olive"/>
              </a:rPr>
              <a:t>Coalición:</a:t>
            </a:r>
          </a:p>
        </p:txBody>
      </p:sp>
      <p:sp>
        <p:nvSpPr>
          <p:cNvPr id="14344" name="AutoShape 14"/>
          <p:cNvSpPr>
            <a:spLocks noChangeArrowheads="1"/>
          </p:cNvSpPr>
          <p:nvPr/>
        </p:nvSpPr>
        <p:spPr bwMode="auto">
          <a:xfrm>
            <a:off x="1187450" y="1916113"/>
            <a:ext cx="2384425" cy="2293937"/>
          </a:xfrm>
          <a:prstGeom prst="flowChartConnector">
            <a:avLst/>
          </a:prstGeom>
          <a:solidFill>
            <a:srgbClr val="EAEAEA"/>
          </a:solidFill>
          <a:ln w="12700">
            <a:solidFill>
              <a:srgbClr val="04502E"/>
            </a:solidFill>
            <a:round/>
            <a:headEnd/>
            <a:tailEnd/>
          </a:ln>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a:t>Comprende</a:t>
            </a:r>
          </a:p>
          <a:p>
            <a:pPr eaLnBrk="1" hangingPunct="1"/>
            <a:r>
              <a:rPr lang="es-MX" altLang="es-MX" b="1"/>
              <a:t>32</a:t>
            </a:r>
            <a:r>
              <a:rPr lang="es-MX" altLang="es-MX"/>
              <a:t> entidades y </a:t>
            </a:r>
          </a:p>
          <a:p>
            <a:pPr eaLnBrk="1" hangingPunct="1"/>
            <a:r>
              <a:rPr lang="es-MX" altLang="es-MX" b="1"/>
              <a:t>300</a:t>
            </a:r>
            <a:r>
              <a:rPr lang="es-MX" altLang="es-MX"/>
              <a:t> distritos </a:t>
            </a:r>
          </a:p>
          <a:p>
            <a:pPr eaLnBrk="1" hangingPunct="1"/>
            <a:r>
              <a:rPr lang="es-MX" altLang="es-MX"/>
              <a:t>electorales  </a:t>
            </a:r>
            <a:endParaRPr lang="es-ES" altLang="es-MX"/>
          </a:p>
        </p:txBody>
      </p:sp>
      <p:sp>
        <p:nvSpPr>
          <p:cNvPr id="14345" name="AutoShape 18"/>
          <p:cNvSpPr>
            <a:spLocks noChangeArrowheads="1"/>
          </p:cNvSpPr>
          <p:nvPr/>
        </p:nvSpPr>
        <p:spPr bwMode="auto">
          <a:xfrm>
            <a:off x="34925" y="6088063"/>
            <a:ext cx="3875088" cy="509587"/>
          </a:xfrm>
          <a:prstGeom prst="roundRect">
            <a:avLst>
              <a:gd name="adj" fmla="val 16667"/>
            </a:avLst>
          </a:prstGeom>
          <a:solidFill>
            <a:srgbClr val="EAEAEA">
              <a:alpha val="85097"/>
            </a:srgbClr>
          </a:solidFill>
          <a:ln w="12700" algn="ctr">
            <a:solidFill>
              <a:srgbClr val="04502E"/>
            </a:solidFill>
            <a:round/>
            <a:headEnd/>
            <a:tailEnd/>
          </a:ln>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200"/>
              <a:t>En las coaliciones, cada partido conservará su representación ante los consejos del INE y las MDC</a:t>
            </a:r>
            <a:endParaRPr lang="es-ES" altLang="es-MX" sz="1200"/>
          </a:p>
        </p:txBody>
      </p:sp>
      <p:sp>
        <p:nvSpPr>
          <p:cNvPr id="14346" name="21 CuadroTexto"/>
          <p:cNvSpPr txBox="1">
            <a:spLocks noChangeArrowheads="1"/>
          </p:cNvSpPr>
          <p:nvPr/>
        </p:nvSpPr>
        <p:spPr bwMode="auto">
          <a:xfrm>
            <a:off x="4211638" y="3141663"/>
            <a:ext cx="4071937" cy="785812"/>
          </a:xfrm>
          <a:prstGeom prst="rect">
            <a:avLst/>
          </a:prstGeom>
          <a:noFill/>
          <a:ln w="28575">
            <a:solidFill>
              <a:srgbClr val="04502E"/>
            </a:solidFill>
            <a:miter lim="800000"/>
            <a:headEnd/>
            <a:tailEnd type="oval" w="med" len="med"/>
          </a:ln>
          <a:extLst>
            <a:ext uri="{909E8E84-426E-40DD-AFC4-6F175D3DCCD1}">
              <a14:hiddenFill xmlns=""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400"/>
              <a:t>Si no registra todos los candidatos de la coalición total, la coalición y el registro del candidato presidencial quedarán </a:t>
            </a:r>
            <a:r>
              <a:rPr lang="es-MX" altLang="es-MX" sz="1400" b="1"/>
              <a:t>sin efecto</a:t>
            </a:r>
            <a:r>
              <a:rPr lang="es-MX" altLang="es-MX" sz="1400"/>
              <a:t>.</a:t>
            </a:r>
          </a:p>
        </p:txBody>
      </p:sp>
      <p:sp>
        <p:nvSpPr>
          <p:cNvPr id="14347" name="24 Rectángulo"/>
          <p:cNvSpPr>
            <a:spLocks noChangeArrowheads="1"/>
          </p:cNvSpPr>
          <p:nvPr/>
        </p:nvSpPr>
        <p:spPr bwMode="auto">
          <a:xfrm>
            <a:off x="4000500" y="2060575"/>
            <a:ext cx="4643438" cy="812800"/>
          </a:xfrm>
          <a:prstGeom prst="rect">
            <a:avLst/>
          </a:prstGeom>
          <a:noFill/>
          <a:ln w="28575">
            <a:solidFill>
              <a:srgbClr val="04502E"/>
            </a:solidFill>
            <a:miter lim="800000"/>
            <a:headEnd/>
            <a:tailEnd type="oval" w="med" len="med"/>
          </a:ln>
          <a:extLst>
            <a:ext uri="{909E8E84-426E-40DD-AFC4-6F175D3DCCD1}">
              <a14:hiddenFill xmlns=""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400"/>
              <a:t>Si la coalición postula candidatos para  </a:t>
            </a:r>
            <a:r>
              <a:rPr lang="es-MX" altLang="es-MX" sz="1400" b="1"/>
              <a:t>todos</a:t>
            </a:r>
            <a:r>
              <a:rPr lang="es-MX" altLang="es-MX" sz="1400"/>
              <a:t> los cargos de </a:t>
            </a:r>
            <a:r>
              <a:rPr lang="es-MX" altLang="es-MX" sz="1400" b="1"/>
              <a:t>senadores o diputados</a:t>
            </a:r>
            <a:r>
              <a:rPr lang="es-MX" altLang="es-MX" sz="1400"/>
              <a:t>, también deberá postular al candidato para la elección de </a:t>
            </a:r>
            <a:r>
              <a:rPr lang="es-MX" altLang="es-MX" sz="1400" b="1"/>
              <a:t>Presidente</a:t>
            </a:r>
            <a:r>
              <a:rPr lang="es-MX" altLang="es-MX" sz="1400"/>
              <a:t>.</a:t>
            </a:r>
            <a:endParaRPr lang="es-ES" altLang="es-MX" sz="1400"/>
          </a:p>
        </p:txBody>
      </p:sp>
      <p:sp>
        <p:nvSpPr>
          <p:cNvPr id="14348" name="Line 6"/>
          <p:cNvSpPr>
            <a:spLocks noChangeShapeType="1"/>
          </p:cNvSpPr>
          <p:nvPr/>
        </p:nvSpPr>
        <p:spPr bwMode="auto">
          <a:xfrm>
            <a:off x="3419475" y="2420938"/>
            <a:ext cx="411163" cy="9525"/>
          </a:xfrm>
          <a:prstGeom prst="line">
            <a:avLst/>
          </a:prstGeom>
          <a:noFill/>
          <a:ln w="50800">
            <a:solidFill>
              <a:srgbClr val="0E502B"/>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14349" name="Line 6"/>
          <p:cNvSpPr>
            <a:spLocks noChangeShapeType="1"/>
          </p:cNvSpPr>
          <p:nvPr/>
        </p:nvSpPr>
        <p:spPr bwMode="auto">
          <a:xfrm>
            <a:off x="5857875" y="2852738"/>
            <a:ext cx="357188" cy="285750"/>
          </a:xfrm>
          <a:prstGeom prst="line">
            <a:avLst/>
          </a:prstGeom>
          <a:noFill/>
          <a:ln w="50800">
            <a:solidFill>
              <a:srgbClr val="0E502B"/>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14350" name="17 CuadroTexto"/>
          <p:cNvSpPr txBox="1">
            <a:spLocks noChangeArrowheads="1"/>
          </p:cNvSpPr>
          <p:nvPr/>
        </p:nvSpPr>
        <p:spPr bwMode="auto">
          <a:xfrm>
            <a:off x="2771775" y="6608763"/>
            <a:ext cx="53292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1200"/>
              <a:t>Artículos  85.2, 87, 88 , 89, 90, 91 y 92,de la LGIPE</a:t>
            </a:r>
          </a:p>
        </p:txBody>
      </p:sp>
      <p:sp>
        <p:nvSpPr>
          <p:cNvPr id="20" name="1 Título"/>
          <p:cNvSpPr txBox="1">
            <a:spLocks/>
          </p:cNvSpPr>
          <p:nvPr/>
        </p:nvSpPr>
        <p:spPr bwMode="auto">
          <a:xfrm>
            <a:off x="34925" y="5229225"/>
            <a:ext cx="1584325" cy="646113"/>
          </a:xfrm>
          <a:prstGeom prst="rect">
            <a:avLst/>
          </a:prstGeom>
          <a:noFill/>
          <a:ln>
            <a:miter lim="800000"/>
            <a:headEnd/>
            <a:tailEnd/>
          </a:ln>
        </p:spPr>
        <p:txBody>
          <a:bodyPr/>
          <a:lstStyle/>
          <a:p>
            <a:pPr algn="ctr" eaLnBrk="0" hangingPunct="0">
              <a:defRPr/>
            </a:pPr>
            <a:r>
              <a:rPr lang="es-ES" sz="2200" b="1" kern="0" dirty="0">
                <a:solidFill>
                  <a:srgbClr val="04502E"/>
                </a:solidFill>
                <a:latin typeface="Antique Olive"/>
                <a:ea typeface="+mj-ea"/>
                <a:cs typeface="Arial" pitchFamily="34" charset="0"/>
              </a:rPr>
              <a:t>Flexible</a:t>
            </a:r>
          </a:p>
        </p:txBody>
      </p:sp>
      <p:sp>
        <p:nvSpPr>
          <p:cNvPr id="23" name="22 Rectángulo redondeado"/>
          <p:cNvSpPr/>
          <p:nvPr/>
        </p:nvSpPr>
        <p:spPr>
          <a:xfrm>
            <a:off x="2124075" y="4297363"/>
            <a:ext cx="6769100" cy="644525"/>
          </a:xfrm>
          <a:prstGeom prst="roundRect">
            <a:avLst/>
          </a:prstGeom>
          <a:solidFill>
            <a:schemeClr val="bg1"/>
          </a:solidFill>
          <a:ln w="28575">
            <a:solidFill>
              <a:srgbClr val="0E502B"/>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endParaRPr lang="es-MX" sz="1400" dirty="0">
              <a:solidFill>
                <a:schemeClr val="tx1"/>
              </a:solidFill>
            </a:endParaRPr>
          </a:p>
          <a:p>
            <a:pPr algn="just">
              <a:defRPr/>
            </a:pPr>
            <a:r>
              <a:rPr lang="es-MX" sz="1400" dirty="0">
                <a:solidFill>
                  <a:schemeClr val="tx1"/>
                </a:solidFill>
              </a:rPr>
              <a:t>Los partidos coaligados postulan en un mismo proceso electoral federal al menos a un 50 % de sus candidatos a cargos de elección popular </a:t>
            </a:r>
          </a:p>
          <a:p>
            <a:pPr algn="just">
              <a:defRPr/>
            </a:pPr>
            <a:endParaRPr lang="es-MX" sz="1400" dirty="0">
              <a:solidFill>
                <a:schemeClr val="tx1"/>
              </a:solidFill>
            </a:endParaRPr>
          </a:p>
        </p:txBody>
      </p:sp>
      <p:sp>
        <p:nvSpPr>
          <p:cNvPr id="24" name="23 Rectángulo redondeado"/>
          <p:cNvSpPr/>
          <p:nvPr/>
        </p:nvSpPr>
        <p:spPr>
          <a:xfrm>
            <a:off x="2051050" y="5089525"/>
            <a:ext cx="6842125" cy="642938"/>
          </a:xfrm>
          <a:prstGeom prst="roundRect">
            <a:avLst/>
          </a:prstGeom>
          <a:solidFill>
            <a:schemeClr val="bg1"/>
          </a:solidFill>
          <a:ln w="28575">
            <a:solidFill>
              <a:srgbClr val="0E502B"/>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endParaRPr lang="es-MX" sz="1400" dirty="0">
              <a:solidFill>
                <a:schemeClr val="tx1"/>
              </a:solidFill>
            </a:endParaRPr>
          </a:p>
          <a:p>
            <a:pPr algn="just">
              <a:defRPr/>
            </a:pPr>
            <a:r>
              <a:rPr lang="es-MX" sz="1400" dirty="0">
                <a:solidFill>
                  <a:schemeClr val="tx1"/>
                </a:solidFill>
              </a:rPr>
              <a:t>Los partidos coaligados postulan en un mismo proceso electoral federal al menos a un 25 % de sus candidatos a cargos de elección popular </a:t>
            </a:r>
          </a:p>
          <a:p>
            <a:pPr algn="ctr">
              <a:defRPr/>
            </a:pPr>
            <a:endParaRPr lang="es-MX" sz="1400" dirty="0">
              <a:solidFill>
                <a:schemeClr val="tx1"/>
              </a:solidFill>
            </a:endParaRPr>
          </a:p>
        </p:txBody>
      </p:sp>
      <p:sp>
        <p:nvSpPr>
          <p:cNvPr id="14354" name="Line 10"/>
          <p:cNvSpPr>
            <a:spLocks noChangeShapeType="1"/>
          </p:cNvSpPr>
          <p:nvPr/>
        </p:nvSpPr>
        <p:spPr bwMode="auto">
          <a:xfrm>
            <a:off x="1476375" y="5445125"/>
            <a:ext cx="431800" cy="0"/>
          </a:xfrm>
          <a:prstGeom prst="line">
            <a:avLst/>
          </a:prstGeom>
          <a:noFill/>
          <a:ln w="57150">
            <a:solidFill>
              <a:srgbClr val="0E502B"/>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14355" name="AutoShape 18"/>
          <p:cNvSpPr>
            <a:spLocks noChangeArrowheads="1"/>
          </p:cNvSpPr>
          <p:nvPr/>
        </p:nvSpPr>
        <p:spPr bwMode="auto">
          <a:xfrm>
            <a:off x="4152900" y="6086475"/>
            <a:ext cx="3875088" cy="511175"/>
          </a:xfrm>
          <a:prstGeom prst="roundRect">
            <a:avLst>
              <a:gd name="adj" fmla="val 16667"/>
            </a:avLst>
          </a:prstGeom>
          <a:solidFill>
            <a:srgbClr val="EAEAEA">
              <a:alpha val="85097"/>
            </a:srgbClr>
          </a:solidFill>
          <a:ln w="12700" algn="ctr">
            <a:solidFill>
              <a:srgbClr val="04502E"/>
            </a:solidFill>
            <a:round/>
            <a:headEnd/>
            <a:tailEnd/>
          </a:ln>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s-MX" sz="1200"/>
              <a:t>Los partidos no podrán distribuir o transferirse votos mediante convenio de coalición..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idx="4294967295"/>
          </p:nvPr>
        </p:nvSpPr>
        <p:spPr bwMode="auto">
          <a:xfrm>
            <a:off x="34925" y="4508500"/>
            <a:ext cx="1584325" cy="6461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s-ES" altLang="es-MX" sz="2200" b="1">
                <a:solidFill>
                  <a:srgbClr val="04502E"/>
                </a:solidFill>
                <a:latin typeface="Antique Olive"/>
                <a:cs typeface="Arial" pitchFamily="34" charset="0"/>
              </a:rPr>
              <a:t>Parcial</a:t>
            </a:r>
          </a:p>
        </p:txBody>
      </p:sp>
      <p:sp>
        <p:nvSpPr>
          <p:cNvPr id="15363" name="16 Rectángulo"/>
          <p:cNvSpPr>
            <a:spLocks noChangeArrowheads="1"/>
          </p:cNvSpPr>
          <p:nvPr/>
        </p:nvSpPr>
        <p:spPr bwMode="auto">
          <a:xfrm>
            <a:off x="7131050" y="0"/>
            <a:ext cx="19780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Coaliciones</a:t>
            </a:r>
            <a:r>
              <a:rPr lang="es-MX" altLang="es-MX" sz="2400" b="1">
                <a:solidFill>
                  <a:srgbClr val="632523"/>
                </a:solidFill>
                <a:latin typeface="Antique Olive"/>
              </a:rPr>
              <a:t> </a:t>
            </a:r>
            <a:endParaRPr lang="es-ES" altLang="es-MX" sz="2400" b="1">
              <a:solidFill>
                <a:srgbClr val="632523"/>
              </a:solidFill>
              <a:latin typeface="Antique Olive"/>
            </a:endParaRPr>
          </a:p>
        </p:txBody>
      </p:sp>
      <p:sp>
        <p:nvSpPr>
          <p:cNvPr id="15364" name="Rectangle 4"/>
          <p:cNvSpPr>
            <a:spLocks noChangeArrowheads="1"/>
          </p:cNvSpPr>
          <p:nvPr/>
        </p:nvSpPr>
        <p:spPr bwMode="auto">
          <a:xfrm>
            <a:off x="1779588" y="633413"/>
            <a:ext cx="6935787" cy="1071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lnSpc>
                <a:spcPct val="80000"/>
              </a:lnSpc>
              <a:buClr>
                <a:srgbClr val="660033"/>
              </a:buClr>
              <a:buSzPct val="90000"/>
            </a:pPr>
            <a:r>
              <a:rPr lang="es-ES" altLang="es-MX" sz="1600" dirty="0"/>
              <a:t>Los partidos políticos nacionales y locales podrán formar coaliciones para las elecciones de Gobernador, diputados locales (MR) y ayuntamientos; así como de Jefe de Gobierno, diputados a la Asamblea Legislativa (MR) y ayuntamientos de la Ciudad de México (art. 87.2 de la LGIPE).</a:t>
            </a:r>
          </a:p>
          <a:p>
            <a:pPr algn="just">
              <a:lnSpc>
                <a:spcPct val="80000"/>
              </a:lnSpc>
              <a:buClr>
                <a:srgbClr val="660033"/>
              </a:buClr>
              <a:buSzPct val="90000"/>
            </a:pPr>
            <a:endParaRPr lang="es-ES" altLang="es-MX" sz="1600" dirty="0"/>
          </a:p>
          <a:p>
            <a:pPr algn="just">
              <a:lnSpc>
                <a:spcPct val="80000"/>
              </a:lnSpc>
              <a:buClr>
                <a:srgbClr val="660033"/>
              </a:buClr>
              <a:buSzPct val="90000"/>
            </a:pPr>
            <a:r>
              <a:rPr lang="es-ES" altLang="es-MX" sz="1600" dirty="0"/>
              <a:t>Los partidos que deseen coaligarse deberán firmar un </a:t>
            </a:r>
            <a:r>
              <a:rPr lang="es-ES" altLang="es-MX" sz="1600" b="1" dirty="0"/>
              <a:t>convenio</a:t>
            </a:r>
            <a:r>
              <a:rPr lang="es-ES" altLang="es-MX" sz="1600" dirty="0"/>
              <a:t> (art. 87.7 de la LGIPE).</a:t>
            </a:r>
          </a:p>
        </p:txBody>
      </p:sp>
      <p:sp>
        <p:nvSpPr>
          <p:cNvPr id="15365" name="1 Título"/>
          <p:cNvSpPr>
            <a:spLocks/>
          </p:cNvSpPr>
          <p:nvPr/>
        </p:nvSpPr>
        <p:spPr bwMode="auto">
          <a:xfrm>
            <a:off x="133350" y="2708275"/>
            <a:ext cx="1152525"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s-ES" altLang="es-MX" sz="2200" b="1">
                <a:solidFill>
                  <a:srgbClr val="04502E"/>
                </a:solidFill>
                <a:latin typeface="Antique Olive"/>
              </a:rPr>
              <a:t>Total: </a:t>
            </a:r>
          </a:p>
        </p:txBody>
      </p:sp>
      <p:sp>
        <p:nvSpPr>
          <p:cNvPr id="15366" name="Line 10"/>
          <p:cNvSpPr>
            <a:spLocks noChangeShapeType="1"/>
          </p:cNvSpPr>
          <p:nvPr/>
        </p:nvSpPr>
        <p:spPr bwMode="auto">
          <a:xfrm>
            <a:off x="1403350" y="4724400"/>
            <a:ext cx="431800" cy="0"/>
          </a:xfrm>
          <a:prstGeom prst="line">
            <a:avLst/>
          </a:prstGeom>
          <a:noFill/>
          <a:ln w="57150">
            <a:solidFill>
              <a:srgbClr val="0E502B"/>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15367" name="1 Título"/>
          <p:cNvSpPr>
            <a:spLocks/>
          </p:cNvSpPr>
          <p:nvPr/>
        </p:nvSpPr>
        <p:spPr bwMode="auto">
          <a:xfrm>
            <a:off x="34925" y="836613"/>
            <a:ext cx="172878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s-ES" altLang="es-MX" sz="2200" b="1">
                <a:solidFill>
                  <a:srgbClr val="04502E"/>
                </a:solidFill>
                <a:latin typeface="Antique Olive"/>
              </a:rPr>
              <a:t>Coalición:</a:t>
            </a:r>
          </a:p>
        </p:txBody>
      </p:sp>
      <p:sp>
        <p:nvSpPr>
          <p:cNvPr id="15368" name="AutoShape 14"/>
          <p:cNvSpPr>
            <a:spLocks noChangeArrowheads="1"/>
          </p:cNvSpPr>
          <p:nvPr/>
        </p:nvSpPr>
        <p:spPr bwMode="auto">
          <a:xfrm>
            <a:off x="1285875" y="2011363"/>
            <a:ext cx="2384425" cy="2293937"/>
          </a:xfrm>
          <a:prstGeom prst="flowChartConnector">
            <a:avLst/>
          </a:prstGeom>
          <a:solidFill>
            <a:srgbClr val="EAEAEA"/>
          </a:solidFill>
          <a:ln w="12700">
            <a:solidFill>
              <a:srgbClr val="04502E"/>
            </a:solidFill>
            <a:round/>
            <a:headEnd/>
            <a:tailEnd/>
          </a:ln>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a:t>Comprende</a:t>
            </a:r>
          </a:p>
          <a:p>
            <a:pPr eaLnBrk="1" hangingPunct="1"/>
            <a:r>
              <a:rPr lang="es-MX" altLang="es-MX"/>
              <a:t> todos los distritos </a:t>
            </a:r>
          </a:p>
          <a:p>
            <a:pPr eaLnBrk="1" hangingPunct="1"/>
            <a:r>
              <a:rPr lang="es-MX" altLang="es-MX"/>
              <a:t>electorales </a:t>
            </a:r>
            <a:endParaRPr lang="es-ES" altLang="es-MX"/>
          </a:p>
        </p:txBody>
      </p:sp>
      <p:sp>
        <p:nvSpPr>
          <p:cNvPr id="15369" name="AutoShape 18"/>
          <p:cNvSpPr>
            <a:spLocks noChangeArrowheads="1"/>
          </p:cNvSpPr>
          <p:nvPr/>
        </p:nvSpPr>
        <p:spPr bwMode="auto">
          <a:xfrm>
            <a:off x="34925" y="5949950"/>
            <a:ext cx="3875088" cy="714375"/>
          </a:xfrm>
          <a:prstGeom prst="roundRect">
            <a:avLst>
              <a:gd name="adj" fmla="val 16667"/>
            </a:avLst>
          </a:prstGeom>
          <a:solidFill>
            <a:srgbClr val="EAEAEA">
              <a:alpha val="85097"/>
            </a:srgbClr>
          </a:solidFill>
          <a:ln w="12700" algn="ctr">
            <a:solidFill>
              <a:srgbClr val="04502E"/>
            </a:solidFill>
            <a:round/>
            <a:headEnd/>
            <a:tailEnd/>
          </a:ln>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200"/>
              <a:t>En las coaliciones, cada partido conservará su representación ante los consejos del OPLE y las MDC</a:t>
            </a:r>
            <a:endParaRPr lang="es-ES" altLang="es-MX" sz="1200"/>
          </a:p>
        </p:txBody>
      </p:sp>
      <p:sp>
        <p:nvSpPr>
          <p:cNvPr id="15370" name="21 CuadroTexto"/>
          <p:cNvSpPr txBox="1">
            <a:spLocks noChangeArrowheads="1"/>
          </p:cNvSpPr>
          <p:nvPr/>
        </p:nvSpPr>
        <p:spPr bwMode="auto">
          <a:xfrm>
            <a:off x="4211638" y="3357563"/>
            <a:ext cx="4071937" cy="935037"/>
          </a:xfrm>
          <a:prstGeom prst="rect">
            <a:avLst/>
          </a:prstGeom>
          <a:noFill/>
          <a:ln w="28575">
            <a:solidFill>
              <a:srgbClr val="04502E"/>
            </a:solidFill>
            <a:miter lim="800000"/>
            <a:headEnd/>
            <a:tailEnd type="oval" w="med" len="med"/>
          </a:ln>
          <a:extLst>
            <a:ext uri="{909E8E84-426E-40DD-AFC4-6F175D3DCCD1}">
              <a14:hiddenFill xmlns=""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400"/>
              <a:t>Si no registra todos los candidatos de la coalición total, la coalición y el registro del candidato a Gobernador o Jefe de Gobierno quedarán </a:t>
            </a:r>
            <a:r>
              <a:rPr lang="es-MX" altLang="es-MX" sz="1400" b="1"/>
              <a:t>sin efecto</a:t>
            </a:r>
            <a:r>
              <a:rPr lang="es-MX" altLang="es-MX" sz="1400"/>
              <a:t>.</a:t>
            </a:r>
          </a:p>
        </p:txBody>
      </p:sp>
      <p:sp>
        <p:nvSpPr>
          <p:cNvPr id="15371" name="24 Rectángulo"/>
          <p:cNvSpPr>
            <a:spLocks noChangeArrowheads="1"/>
          </p:cNvSpPr>
          <p:nvPr/>
        </p:nvSpPr>
        <p:spPr bwMode="auto">
          <a:xfrm>
            <a:off x="4000500" y="2060575"/>
            <a:ext cx="4643438" cy="1135063"/>
          </a:xfrm>
          <a:prstGeom prst="rect">
            <a:avLst/>
          </a:prstGeom>
          <a:noFill/>
          <a:ln w="28575">
            <a:solidFill>
              <a:srgbClr val="04502E"/>
            </a:solidFill>
            <a:miter lim="800000"/>
            <a:headEnd/>
            <a:tailEnd type="oval" w="med" len="med"/>
          </a:ln>
          <a:extLst>
            <a:ext uri="{909E8E84-426E-40DD-AFC4-6F175D3DCCD1}">
              <a14:hiddenFill xmlns=""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400" dirty="0"/>
              <a:t>Si la coalición postula candidatos para  </a:t>
            </a:r>
            <a:r>
              <a:rPr lang="es-MX" altLang="es-MX" sz="1400" b="1" dirty="0"/>
              <a:t>todos</a:t>
            </a:r>
            <a:r>
              <a:rPr lang="es-MX" altLang="es-MX" sz="1400" dirty="0"/>
              <a:t> los cargos de </a:t>
            </a:r>
            <a:r>
              <a:rPr lang="es-MX" altLang="es-MX" sz="1400" b="1" dirty="0"/>
              <a:t>diputados locales o a la Asamblea Legislativa de la Ciudad de México, </a:t>
            </a:r>
            <a:r>
              <a:rPr lang="es-MX" altLang="es-MX" sz="1400" dirty="0"/>
              <a:t>, también deberá postular al candidato para la elección de </a:t>
            </a:r>
            <a:r>
              <a:rPr lang="es-MX" altLang="es-MX" sz="1400" b="1" dirty="0"/>
              <a:t>Gobernador o Jefe de Gobierno.</a:t>
            </a:r>
            <a:endParaRPr lang="es-ES" altLang="es-MX" sz="1400" dirty="0"/>
          </a:p>
        </p:txBody>
      </p:sp>
      <p:sp>
        <p:nvSpPr>
          <p:cNvPr id="15372" name="Line 6"/>
          <p:cNvSpPr>
            <a:spLocks noChangeShapeType="1"/>
          </p:cNvSpPr>
          <p:nvPr/>
        </p:nvSpPr>
        <p:spPr bwMode="auto">
          <a:xfrm>
            <a:off x="3517900" y="2420938"/>
            <a:ext cx="411163" cy="9525"/>
          </a:xfrm>
          <a:prstGeom prst="line">
            <a:avLst/>
          </a:prstGeom>
          <a:noFill/>
          <a:ln w="50800">
            <a:solidFill>
              <a:srgbClr val="0E502B"/>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15373" name="Line 6"/>
          <p:cNvSpPr>
            <a:spLocks noChangeShapeType="1"/>
          </p:cNvSpPr>
          <p:nvPr/>
        </p:nvSpPr>
        <p:spPr bwMode="auto">
          <a:xfrm>
            <a:off x="5857875" y="3071813"/>
            <a:ext cx="357188" cy="285750"/>
          </a:xfrm>
          <a:prstGeom prst="line">
            <a:avLst/>
          </a:prstGeom>
          <a:noFill/>
          <a:ln w="50800">
            <a:solidFill>
              <a:srgbClr val="0E502B"/>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15374" name="17 CuadroTexto"/>
          <p:cNvSpPr txBox="1">
            <a:spLocks noChangeArrowheads="1"/>
          </p:cNvSpPr>
          <p:nvPr/>
        </p:nvSpPr>
        <p:spPr bwMode="auto">
          <a:xfrm>
            <a:off x="3995738" y="6535738"/>
            <a:ext cx="396081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1200"/>
              <a:t>Artículos  87, 88, 89, 90, 91 y 92 de la LGPP  </a:t>
            </a:r>
          </a:p>
        </p:txBody>
      </p:sp>
      <p:sp>
        <p:nvSpPr>
          <p:cNvPr id="15375" name="AutoShape 18"/>
          <p:cNvSpPr>
            <a:spLocks noChangeArrowheads="1"/>
          </p:cNvSpPr>
          <p:nvPr/>
        </p:nvSpPr>
        <p:spPr bwMode="auto">
          <a:xfrm>
            <a:off x="4152900" y="5942013"/>
            <a:ext cx="3875088" cy="511175"/>
          </a:xfrm>
          <a:prstGeom prst="roundRect">
            <a:avLst>
              <a:gd name="adj" fmla="val 16667"/>
            </a:avLst>
          </a:prstGeom>
          <a:solidFill>
            <a:srgbClr val="EAEAEA">
              <a:alpha val="85097"/>
            </a:srgbClr>
          </a:solidFill>
          <a:ln w="12700" algn="ctr">
            <a:solidFill>
              <a:srgbClr val="04502E"/>
            </a:solidFill>
            <a:round/>
            <a:headEnd/>
            <a:tailEnd/>
          </a:ln>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s-MX" sz="1200"/>
              <a:t>Los partidos no podrán distribuir o transferirse votos mediante convenio de coalición.. </a:t>
            </a:r>
          </a:p>
        </p:txBody>
      </p:sp>
      <p:sp>
        <p:nvSpPr>
          <p:cNvPr id="21" name="20 Rectángulo redondeado"/>
          <p:cNvSpPr/>
          <p:nvPr/>
        </p:nvSpPr>
        <p:spPr>
          <a:xfrm>
            <a:off x="1908175" y="4443413"/>
            <a:ext cx="6985000" cy="714375"/>
          </a:xfrm>
          <a:prstGeom prst="roundRect">
            <a:avLst/>
          </a:prstGeom>
          <a:solidFill>
            <a:schemeClr val="bg1"/>
          </a:solidFill>
          <a:ln w="28575">
            <a:solidFill>
              <a:srgbClr val="0E502B"/>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s-MX" sz="1400" dirty="0">
                <a:solidFill>
                  <a:schemeClr val="tx1"/>
                </a:solidFill>
              </a:rPr>
              <a:t>Los partidos coaligados postulan en un mismo proceso electoral local al menos a un 50 % de sus candidatos a cargos de elección popular </a:t>
            </a:r>
          </a:p>
          <a:p>
            <a:pPr algn="just">
              <a:defRPr/>
            </a:pPr>
            <a:endParaRPr lang="es-MX" sz="1400" dirty="0">
              <a:solidFill>
                <a:schemeClr val="tx1"/>
              </a:solidFill>
            </a:endParaRPr>
          </a:p>
        </p:txBody>
      </p:sp>
      <p:sp>
        <p:nvSpPr>
          <p:cNvPr id="22" name="21 Rectángulo redondeado"/>
          <p:cNvSpPr/>
          <p:nvPr/>
        </p:nvSpPr>
        <p:spPr>
          <a:xfrm>
            <a:off x="1908175" y="5214938"/>
            <a:ext cx="6985000" cy="628650"/>
          </a:xfrm>
          <a:prstGeom prst="roundRect">
            <a:avLst/>
          </a:prstGeom>
          <a:solidFill>
            <a:schemeClr val="bg1"/>
          </a:solidFill>
          <a:ln w="28575">
            <a:solidFill>
              <a:srgbClr val="0E502B"/>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endParaRPr lang="es-MX" sz="1400" dirty="0">
              <a:solidFill>
                <a:schemeClr val="tx1"/>
              </a:solidFill>
            </a:endParaRPr>
          </a:p>
          <a:p>
            <a:pPr algn="just">
              <a:defRPr/>
            </a:pPr>
            <a:r>
              <a:rPr lang="es-MX" sz="1400" dirty="0">
                <a:solidFill>
                  <a:schemeClr val="tx1"/>
                </a:solidFill>
              </a:rPr>
              <a:t>Los partidos coaligados postulan en un mismo proceso electoral local al menos a un 25 % de sus candidatos a cargos de elección popular </a:t>
            </a:r>
          </a:p>
          <a:p>
            <a:pPr algn="just">
              <a:defRPr/>
            </a:pPr>
            <a:endParaRPr lang="es-MX" sz="1400" dirty="0">
              <a:solidFill>
                <a:schemeClr val="tx1"/>
              </a:solidFill>
            </a:endParaRPr>
          </a:p>
        </p:txBody>
      </p:sp>
      <p:sp>
        <p:nvSpPr>
          <p:cNvPr id="23" name="1 Título"/>
          <p:cNvSpPr txBox="1">
            <a:spLocks/>
          </p:cNvSpPr>
          <p:nvPr/>
        </p:nvSpPr>
        <p:spPr bwMode="auto">
          <a:xfrm>
            <a:off x="187325" y="5230813"/>
            <a:ext cx="1584325" cy="646112"/>
          </a:xfrm>
          <a:prstGeom prst="rect">
            <a:avLst/>
          </a:prstGeom>
          <a:noFill/>
          <a:ln>
            <a:miter lim="800000"/>
            <a:headEnd/>
            <a:tailEnd/>
          </a:ln>
        </p:spPr>
        <p:txBody>
          <a:bodyPr/>
          <a:lstStyle/>
          <a:p>
            <a:pPr algn="ctr" eaLnBrk="0" hangingPunct="0">
              <a:defRPr/>
            </a:pPr>
            <a:r>
              <a:rPr lang="es-ES" sz="2200" b="1" kern="0" dirty="0">
                <a:solidFill>
                  <a:srgbClr val="04502E"/>
                </a:solidFill>
                <a:latin typeface="Antique Olive"/>
                <a:ea typeface="+mj-ea"/>
                <a:cs typeface="Arial" pitchFamily="34" charset="0"/>
              </a:rPr>
              <a:t>Flexible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6 Rectángulo"/>
          <p:cNvSpPr>
            <a:spLocks noChangeArrowheads="1"/>
          </p:cNvSpPr>
          <p:nvPr/>
        </p:nvSpPr>
        <p:spPr bwMode="auto">
          <a:xfrm>
            <a:off x="777875" y="-26988"/>
            <a:ext cx="8358188"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Procesos internos para la selección de candidatos</a:t>
            </a:r>
            <a:endParaRPr lang="es-ES" altLang="es-MX" sz="2400" b="1">
              <a:solidFill>
                <a:schemeClr val="bg1"/>
              </a:solidFill>
              <a:latin typeface="Antique Olive"/>
            </a:endParaRPr>
          </a:p>
        </p:txBody>
      </p:sp>
      <p:sp>
        <p:nvSpPr>
          <p:cNvPr id="16387" name="7 Rectángulo"/>
          <p:cNvSpPr>
            <a:spLocks noChangeArrowheads="1"/>
          </p:cNvSpPr>
          <p:nvPr/>
        </p:nvSpPr>
        <p:spPr bwMode="auto">
          <a:xfrm>
            <a:off x="3708400" y="2205038"/>
            <a:ext cx="5040313" cy="4144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185738"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eaLnBrk="1" hangingPunct="1">
              <a:spcBef>
                <a:spcPts val="400"/>
              </a:spcBef>
              <a:spcAft>
                <a:spcPts val="400"/>
              </a:spcAft>
              <a:buClr>
                <a:srgbClr val="632523"/>
              </a:buClr>
              <a:buSzPct val="85000"/>
              <a:buFont typeface="Wingdings" pitchFamily="2" charset="2"/>
              <a:buChar char="§"/>
            </a:pPr>
            <a:r>
              <a:rPr lang="es-MX" altLang="es-MX"/>
              <a:t> </a:t>
            </a:r>
            <a:r>
              <a:rPr lang="es-MX" altLang="es-MX" sz="1600"/>
              <a:t>Cargos o candidaturas a elegir</a:t>
            </a:r>
            <a:endParaRPr lang="es-ES" altLang="es-MX" sz="1600"/>
          </a:p>
          <a:p>
            <a:pPr lvl="1" eaLnBrk="1" hangingPunct="1">
              <a:spcBef>
                <a:spcPts val="400"/>
              </a:spcBef>
              <a:spcAft>
                <a:spcPts val="400"/>
              </a:spcAft>
              <a:buClr>
                <a:srgbClr val="632523"/>
              </a:buClr>
              <a:buSzPct val="85000"/>
              <a:buFont typeface="Wingdings" pitchFamily="2" charset="2"/>
              <a:buChar char="§"/>
            </a:pPr>
            <a:r>
              <a:rPr lang="es-ES" altLang="es-MX" sz="1600"/>
              <a:t> </a:t>
            </a:r>
            <a:r>
              <a:rPr lang="es-MX" altLang="es-MX" sz="1600"/>
              <a:t>Requisitos de elegibilidad</a:t>
            </a:r>
          </a:p>
          <a:p>
            <a:pPr lvl="1" eaLnBrk="1" hangingPunct="1">
              <a:spcBef>
                <a:spcPts val="400"/>
              </a:spcBef>
              <a:spcAft>
                <a:spcPts val="400"/>
              </a:spcAft>
              <a:buClr>
                <a:srgbClr val="632523"/>
              </a:buClr>
              <a:buSzPct val="85000"/>
              <a:buFont typeface="Wingdings" pitchFamily="2" charset="2"/>
              <a:buChar char="§"/>
            </a:pPr>
            <a:r>
              <a:rPr lang="es-MX" altLang="es-MX" sz="1600"/>
              <a:t> Fechas de registro de precandidaturas o candidaturas </a:t>
            </a:r>
          </a:p>
          <a:p>
            <a:pPr lvl="1" eaLnBrk="1" hangingPunct="1">
              <a:spcBef>
                <a:spcPts val="400"/>
              </a:spcBef>
              <a:spcAft>
                <a:spcPts val="400"/>
              </a:spcAft>
              <a:buClr>
                <a:srgbClr val="632523"/>
              </a:buClr>
              <a:buSzPct val="85000"/>
              <a:buFont typeface="Wingdings" pitchFamily="2" charset="2"/>
              <a:buChar char="§"/>
            </a:pPr>
            <a:r>
              <a:rPr lang="es-MX" altLang="es-MX" sz="1600"/>
              <a:t> Documentación que deberán entregar los interesados</a:t>
            </a:r>
          </a:p>
          <a:p>
            <a:pPr lvl="1" eaLnBrk="1" hangingPunct="1">
              <a:spcBef>
                <a:spcPts val="400"/>
              </a:spcBef>
              <a:spcAft>
                <a:spcPts val="400"/>
              </a:spcAft>
              <a:buClr>
                <a:srgbClr val="632523"/>
              </a:buClr>
              <a:buSzPct val="85000"/>
              <a:buFont typeface="Wingdings" pitchFamily="2" charset="2"/>
              <a:buChar char="§"/>
            </a:pPr>
            <a:r>
              <a:rPr lang="es-MX" altLang="es-MX" sz="1600"/>
              <a:t> Periodos para subsanar omisiones o defectos en la documentación</a:t>
            </a:r>
          </a:p>
          <a:p>
            <a:pPr lvl="1" eaLnBrk="1" hangingPunct="1">
              <a:spcBef>
                <a:spcPts val="400"/>
              </a:spcBef>
              <a:spcAft>
                <a:spcPts val="400"/>
              </a:spcAft>
              <a:buClr>
                <a:srgbClr val="632523"/>
              </a:buClr>
              <a:buSzPct val="85000"/>
              <a:buFont typeface="Wingdings" pitchFamily="2" charset="2"/>
              <a:buChar char="§"/>
            </a:pPr>
            <a:r>
              <a:rPr lang="es-MX" altLang="es-MX" sz="1600"/>
              <a:t> Reglas generales y topes de precampaña </a:t>
            </a:r>
          </a:p>
          <a:p>
            <a:pPr lvl="1" eaLnBrk="1" hangingPunct="1">
              <a:spcBef>
                <a:spcPts val="400"/>
              </a:spcBef>
              <a:spcAft>
                <a:spcPts val="400"/>
              </a:spcAft>
              <a:buClr>
                <a:srgbClr val="632523"/>
              </a:buClr>
              <a:buSzPct val="85000"/>
              <a:buFont typeface="Wingdings" pitchFamily="2" charset="2"/>
              <a:buChar char="§"/>
            </a:pPr>
            <a:r>
              <a:rPr lang="es-MX" altLang="es-MX" sz="1600"/>
              <a:t> Método de selección</a:t>
            </a:r>
          </a:p>
          <a:p>
            <a:pPr lvl="1" eaLnBrk="1" hangingPunct="1">
              <a:spcBef>
                <a:spcPts val="400"/>
              </a:spcBef>
              <a:spcAft>
                <a:spcPts val="400"/>
              </a:spcAft>
              <a:buClr>
                <a:srgbClr val="632523"/>
              </a:buClr>
              <a:buSzPct val="85000"/>
              <a:buFont typeface="Wingdings" pitchFamily="2" charset="2"/>
              <a:buChar char="§"/>
            </a:pPr>
            <a:r>
              <a:rPr lang="es-MX" altLang="es-MX" sz="1600"/>
              <a:t>Fecha y lugar de la elección</a:t>
            </a:r>
          </a:p>
          <a:p>
            <a:pPr lvl="1" eaLnBrk="1" hangingPunct="1">
              <a:spcBef>
                <a:spcPts val="400"/>
              </a:spcBef>
              <a:spcAft>
                <a:spcPts val="400"/>
              </a:spcAft>
              <a:buClr>
                <a:srgbClr val="632523"/>
              </a:buClr>
              <a:buSzPct val="85000"/>
              <a:buFont typeface="Wingdings" pitchFamily="2" charset="2"/>
              <a:buChar char="§"/>
            </a:pPr>
            <a:r>
              <a:rPr lang="es-MX" altLang="es-MX" sz="1600"/>
              <a:t>Fechas para la presentación de informes de ingresos y egresos de precampaña</a:t>
            </a:r>
            <a:endParaRPr lang="es-ES" altLang="es-MX" sz="1600"/>
          </a:p>
        </p:txBody>
      </p:sp>
      <p:sp>
        <p:nvSpPr>
          <p:cNvPr id="16388" name="Rectangle 8"/>
          <p:cNvSpPr>
            <a:spLocks noChangeArrowheads="1"/>
          </p:cNvSpPr>
          <p:nvPr/>
        </p:nvSpPr>
        <p:spPr bwMode="auto">
          <a:xfrm>
            <a:off x="755650" y="765175"/>
            <a:ext cx="7777163" cy="1201738"/>
          </a:xfrm>
          <a:prstGeom prst="rect">
            <a:avLst/>
          </a:prstGeom>
          <a:solidFill>
            <a:srgbClr val="C0C0C0">
              <a:alpha val="50980"/>
            </a:srgbClr>
          </a:solidFill>
          <a:ln w="25400" algn="ctr">
            <a:solidFill>
              <a:srgbClr val="04502E"/>
            </a:solidFill>
            <a:miter lim="800000"/>
            <a:headEnd/>
            <a:tailEnd/>
          </a:ln>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r>
              <a:rPr lang="es-MX" altLang="es-MX"/>
              <a:t>Comprenden</a:t>
            </a:r>
            <a:r>
              <a:rPr lang="es-ES" altLang="es-MX"/>
              <a:t> todas las actividades internas que realizan los partidos políticos, para definir a los ciudadanos que postularán como sus </a:t>
            </a:r>
            <a:r>
              <a:rPr lang="es-ES" altLang="es-MX" b="1"/>
              <a:t>candidatos</a:t>
            </a:r>
            <a:r>
              <a:rPr lang="es-ES" altLang="es-MX"/>
              <a:t> a cargos de elección popular, conforme a los siguientes lineamientos básicos:</a:t>
            </a:r>
          </a:p>
        </p:txBody>
      </p:sp>
      <p:sp>
        <p:nvSpPr>
          <p:cNvPr id="16389" name="9 Rectángulo"/>
          <p:cNvSpPr>
            <a:spLocks noChangeArrowheads="1"/>
          </p:cNvSpPr>
          <p:nvPr/>
        </p:nvSpPr>
        <p:spPr bwMode="auto">
          <a:xfrm>
            <a:off x="179388" y="5373688"/>
            <a:ext cx="2952750" cy="1076325"/>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600"/>
              <a:t>El órgano facultado publicará la convocatoria la cual contendrá, por lo menos, lo siguiente:</a:t>
            </a:r>
          </a:p>
        </p:txBody>
      </p:sp>
      <p:sp>
        <p:nvSpPr>
          <p:cNvPr id="16" name="15 Rectángulo redondeado"/>
          <p:cNvSpPr/>
          <p:nvPr/>
        </p:nvSpPr>
        <p:spPr>
          <a:xfrm>
            <a:off x="4716463" y="6381750"/>
            <a:ext cx="3168650" cy="360363"/>
          </a:xfrm>
          <a:prstGeom prst="roundRect">
            <a:avLst/>
          </a:prstGeom>
          <a:solidFill>
            <a:schemeClr val="bg1"/>
          </a:solidFill>
          <a:ln>
            <a:solidFill>
              <a:srgbClr val="0E502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solidFill>
                  <a:schemeClr val="tx1"/>
                </a:solidFill>
              </a:rPr>
              <a:t>Artículos 43.1, d), y 44 de la LGPP</a:t>
            </a:r>
          </a:p>
        </p:txBody>
      </p:sp>
      <p:sp>
        <p:nvSpPr>
          <p:cNvPr id="16391" name="9 Rectángulo"/>
          <p:cNvSpPr>
            <a:spLocks noChangeArrowheads="1"/>
          </p:cNvSpPr>
          <p:nvPr/>
        </p:nvSpPr>
        <p:spPr bwMode="auto">
          <a:xfrm>
            <a:off x="179388" y="2133600"/>
            <a:ext cx="2736850" cy="2801938"/>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600"/>
              <a:t>Al menos 30 días antes del inicio formal de los procesos internos, cada partido determinará  el procedimiento aplicable e informará al INE dentro de las 72 horas siguientes, precisando la fecha de expedición de la convocatoria y de inicio del proceso interno.</a:t>
            </a:r>
          </a:p>
        </p:txBody>
      </p:sp>
      <p:sp>
        <p:nvSpPr>
          <p:cNvPr id="29" name="28 Rectángulo redondeado"/>
          <p:cNvSpPr/>
          <p:nvPr/>
        </p:nvSpPr>
        <p:spPr>
          <a:xfrm>
            <a:off x="611188" y="5013325"/>
            <a:ext cx="2016125" cy="287338"/>
          </a:xfrm>
          <a:prstGeom prst="roundRect">
            <a:avLst/>
          </a:prstGeom>
          <a:solidFill>
            <a:schemeClr val="bg1"/>
          </a:solidFill>
          <a:ln>
            <a:solidFill>
              <a:srgbClr val="0E502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solidFill>
                  <a:schemeClr val="tx1"/>
                </a:solidFill>
              </a:rPr>
              <a:t>Artículo 226 de la LGIPE</a:t>
            </a:r>
          </a:p>
        </p:txBody>
      </p:sp>
      <p:sp>
        <p:nvSpPr>
          <p:cNvPr id="16393" name="AutoShape 21"/>
          <p:cNvSpPr>
            <a:spLocks/>
          </p:cNvSpPr>
          <p:nvPr/>
        </p:nvSpPr>
        <p:spPr bwMode="auto">
          <a:xfrm>
            <a:off x="3419475" y="2276475"/>
            <a:ext cx="144463" cy="3960813"/>
          </a:xfrm>
          <a:prstGeom prst="leftBrace">
            <a:avLst>
              <a:gd name="adj1" fmla="val 159174"/>
              <a:gd name="adj2" fmla="val 50000"/>
            </a:avLst>
          </a:prstGeom>
          <a:noFill/>
          <a:ln w="25400">
            <a:solidFill>
              <a:srgbClr val="04502E"/>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MX" altLang="es-MX"/>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6 Rectángulo"/>
          <p:cNvSpPr>
            <a:spLocks noChangeArrowheads="1"/>
          </p:cNvSpPr>
          <p:nvPr/>
        </p:nvSpPr>
        <p:spPr bwMode="auto">
          <a:xfrm>
            <a:off x="6642100" y="-33338"/>
            <a:ext cx="2486025"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400" b="1">
                <a:solidFill>
                  <a:schemeClr val="bg1"/>
                </a:solidFill>
                <a:latin typeface="Antique Olive"/>
              </a:rPr>
              <a:t>Precampañas</a:t>
            </a:r>
            <a:endParaRPr lang="es-ES" altLang="es-MX" sz="2400" b="1">
              <a:solidFill>
                <a:schemeClr val="bg1"/>
              </a:solidFill>
              <a:latin typeface="Antique Olive"/>
            </a:endParaRPr>
          </a:p>
        </p:txBody>
      </p:sp>
      <p:grpSp>
        <p:nvGrpSpPr>
          <p:cNvPr id="17411" name="23 Grupo"/>
          <p:cNvGrpSpPr>
            <a:grpSpLocks/>
          </p:cNvGrpSpPr>
          <p:nvPr/>
        </p:nvGrpSpPr>
        <p:grpSpPr bwMode="auto">
          <a:xfrm>
            <a:off x="612775" y="2357438"/>
            <a:ext cx="5402263" cy="2303462"/>
            <a:chOff x="612775" y="2201863"/>
            <a:chExt cx="5402263" cy="2303462"/>
          </a:xfrm>
        </p:grpSpPr>
        <p:sp>
          <p:nvSpPr>
            <p:cNvPr id="17428" name="Rectangle 8"/>
            <p:cNvSpPr>
              <a:spLocks noChangeArrowheads="1"/>
            </p:cNvSpPr>
            <p:nvPr/>
          </p:nvSpPr>
          <p:spPr bwMode="auto">
            <a:xfrm>
              <a:off x="612775" y="2305727"/>
              <a:ext cx="5308220" cy="209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spcBef>
                  <a:spcPct val="20000"/>
                </a:spcBef>
                <a:buClr>
                  <a:srgbClr val="800000"/>
                </a:buClr>
                <a:buSzPct val="85000"/>
                <a:buFont typeface="Wingdings" pitchFamily="2" charset="2"/>
                <a:buChar char="§"/>
              </a:pPr>
              <a:r>
                <a:rPr lang="es-MX" altLang="es-MX" sz="1600"/>
                <a:t> Comienzan el día siguiente de la aprobación del registro interno de los precandidatos. No durarán más de las dos terceras partes de las campañas.</a:t>
              </a:r>
            </a:p>
            <a:p>
              <a:pPr algn="just">
                <a:spcBef>
                  <a:spcPct val="20000"/>
                </a:spcBef>
                <a:buClr>
                  <a:srgbClr val="800000"/>
                </a:buClr>
                <a:buSzPct val="85000"/>
                <a:buFont typeface="Wingdings" pitchFamily="2" charset="2"/>
                <a:buChar char="§"/>
              </a:pPr>
              <a:r>
                <a:rPr lang="es-MX" altLang="es-MX" sz="1600"/>
                <a:t> Todos los partidos celebrarán sus precampañas dentro de los mismos </a:t>
              </a:r>
              <a:r>
                <a:rPr lang="es-MX" altLang="es-MX" b="1">
                  <a:solidFill>
                    <a:srgbClr val="04502E"/>
                  </a:solidFill>
                </a:rPr>
                <a:t>plazos</a:t>
              </a:r>
              <a:r>
                <a:rPr lang="es-MX" altLang="es-MX" sz="1600">
                  <a:solidFill>
                    <a:srgbClr val="04502E"/>
                  </a:solidFill>
                </a:rPr>
                <a:t>. </a:t>
              </a:r>
            </a:p>
            <a:p>
              <a:pPr algn="just">
                <a:spcBef>
                  <a:spcPct val="20000"/>
                </a:spcBef>
                <a:buClr>
                  <a:srgbClr val="800000"/>
                </a:buClr>
                <a:buSzPct val="85000"/>
              </a:pPr>
              <a:endParaRPr lang="es-ES" altLang="es-MX" sz="1600"/>
            </a:p>
          </p:txBody>
        </p:sp>
        <p:sp>
          <p:nvSpPr>
            <p:cNvPr id="20503" name="Rectangle 9"/>
            <p:cNvSpPr>
              <a:spLocks noChangeArrowheads="1"/>
            </p:cNvSpPr>
            <p:nvPr/>
          </p:nvSpPr>
          <p:spPr bwMode="auto">
            <a:xfrm>
              <a:off x="612775" y="2201863"/>
              <a:ext cx="5402263" cy="2303462"/>
            </a:xfrm>
            <a:prstGeom prst="rect">
              <a:avLst/>
            </a:prstGeom>
            <a:noFill/>
            <a:ln w="28575">
              <a:solidFill>
                <a:schemeClr val="bg1">
                  <a:lumMod val="50000"/>
                </a:schemeClr>
              </a:solidFill>
              <a:miter lim="800000"/>
              <a:headEnd/>
              <a:tailEnd/>
            </a:ln>
          </p:spPr>
          <p:txBody>
            <a:bodyPr wrap="none" anchor="ctr"/>
            <a:lstStyle/>
            <a:p>
              <a:pPr>
                <a:defRPr/>
              </a:pPr>
              <a:endParaRPr lang="es-MX">
                <a:ea typeface="ＭＳ Ｐゴシック" charset="-128"/>
              </a:endParaRPr>
            </a:p>
          </p:txBody>
        </p:sp>
      </p:grpSp>
      <p:sp>
        <p:nvSpPr>
          <p:cNvPr id="17412" name="7 Rectángulo"/>
          <p:cNvSpPr>
            <a:spLocks noChangeArrowheads="1"/>
          </p:cNvSpPr>
          <p:nvPr/>
        </p:nvSpPr>
        <p:spPr bwMode="auto">
          <a:xfrm>
            <a:off x="682625" y="914400"/>
            <a:ext cx="7675563" cy="858838"/>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marL="6350" indent="-63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spcBef>
                <a:spcPct val="20000"/>
              </a:spcBef>
              <a:buClr>
                <a:srgbClr val="800000"/>
              </a:buClr>
              <a:buSzPct val="150000"/>
            </a:pPr>
            <a:r>
              <a:rPr lang="es-ES" altLang="es-MX" sz="1600"/>
              <a:t>Se realizan dentro de los </a:t>
            </a:r>
            <a:r>
              <a:rPr lang="es-ES" altLang="es-MX" sz="1600" b="1"/>
              <a:t>procesos internos para la selección de candidatos</a:t>
            </a:r>
            <a:r>
              <a:rPr lang="es-ES" altLang="es-MX" sz="1600"/>
              <a:t>. Los </a:t>
            </a:r>
            <a:r>
              <a:rPr lang="es-ES" altLang="es-MX" sz="1600" b="1"/>
              <a:t>precandidatos</a:t>
            </a:r>
            <a:r>
              <a:rPr lang="es-ES" altLang="es-MX" sz="1600"/>
              <a:t> realizan actos de </a:t>
            </a:r>
            <a:r>
              <a:rPr lang="es-ES" altLang="es-MX" sz="1600" b="1"/>
              <a:t>precampaña</a:t>
            </a:r>
            <a:r>
              <a:rPr lang="es-ES" altLang="es-MX" sz="1600"/>
              <a:t> con el objetivo de </a:t>
            </a:r>
            <a:r>
              <a:rPr lang="es-ES" altLang="es-MX" sz="1600" b="1"/>
              <a:t>obtener respaldo</a:t>
            </a:r>
            <a:r>
              <a:rPr lang="es-ES" altLang="es-MX" sz="1600"/>
              <a:t> para ser postulados como</a:t>
            </a:r>
            <a:r>
              <a:rPr lang="es-ES" altLang="es-MX" sz="1600" b="1"/>
              <a:t> candidatos</a:t>
            </a:r>
            <a:r>
              <a:rPr lang="es-ES" altLang="es-MX" sz="1600"/>
              <a:t> a un cargo de elección popular.</a:t>
            </a:r>
            <a:r>
              <a:rPr lang="es-ES" altLang="es-MX" sz="1700"/>
              <a:t> </a:t>
            </a:r>
          </a:p>
        </p:txBody>
      </p:sp>
      <p:sp>
        <p:nvSpPr>
          <p:cNvPr id="17413" name="1 Título"/>
          <p:cNvSpPr>
            <a:spLocks/>
          </p:cNvSpPr>
          <p:nvPr/>
        </p:nvSpPr>
        <p:spPr bwMode="auto">
          <a:xfrm>
            <a:off x="468313" y="1939925"/>
            <a:ext cx="244792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s-MX" b="1">
                <a:solidFill>
                  <a:srgbClr val="04502E"/>
                </a:solidFill>
                <a:latin typeface="Antique Olive"/>
              </a:rPr>
              <a:t>Inicio y desarrollo</a:t>
            </a:r>
          </a:p>
        </p:txBody>
      </p:sp>
      <p:sp>
        <p:nvSpPr>
          <p:cNvPr id="17414" name="1 Título"/>
          <p:cNvSpPr>
            <a:spLocks/>
          </p:cNvSpPr>
          <p:nvPr/>
        </p:nvSpPr>
        <p:spPr bwMode="auto">
          <a:xfrm>
            <a:off x="-142875" y="5214938"/>
            <a:ext cx="1963738"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ES" altLang="es-MX" b="1">
                <a:solidFill>
                  <a:srgbClr val="04502E"/>
                </a:solidFill>
                <a:latin typeface="Antique Olive"/>
              </a:rPr>
              <a:t>Concluyen</a:t>
            </a:r>
          </a:p>
        </p:txBody>
      </p:sp>
      <p:sp>
        <p:nvSpPr>
          <p:cNvPr id="20501" name="Rectangle 22"/>
          <p:cNvSpPr>
            <a:spLocks noChangeArrowheads="1"/>
          </p:cNvSpPr>
          <p:nvPr/>
        </p:nvSpPr>
        <p:spPr bwMode="auto">
          <a:xfrm>
            <a:off x="1643063" y="5214938"/>
            <a:ext cx="6529387" cy="938212"/>
          </a:xfrm>
          <a:prstGeom prst="rect">
            <a:avLst/>
          </a:prstGeom>
          <a:noFill/>
          <a:ln w="28575">
            <a:solidFill>
              <a:schemeClr val="bg1">
                <a:lumMod val="50000"/>
              </a:schemeClr>
            </a:solidFill>
            <a:miter lim="800000"/>
            <a:headEnd/>
            <a:tailEnd/>
          </a:ln>
        </p:spPr>
        <p:txBody>
          <a:bodyPr anchor="ctr"/>
          <a:lstStyle/>
          <a:p>
            <a:pPr algn="just">
              <a:defRPr/>
            </a:pPr>
            <a:r>
              <a:rPr lang="es-MX" sz="1600" dirty="0">
                <a:ea typeface="ＭＳ Ｐゴシック" charset="-128"/>
              </a:rPr>
              <a:t>Un día antes de que se realice la elección interna o tenga lugar la asamblea electoral nacional, estatal o distrital.</a:t>
            </a:r>
          </a:p>
        </p:txBody>
      </p:sp>
      <p:grpSp>
        <p:nvGrpSpPr>
          <p:cNvPr id="17416" name="24 Grupo"/>
          <p:cNvGrpSpPr>
            <a:grpSpLocks/>
          </p:cNvGrpSpPr>
          <p:nvPr/>
        </p:nvGrpSpPr>
        <p:grpSpPr bwMode="auto">
          <a:xfrm>
            <a:off x="6516688" y="2058988"/>
            <a:ext cx="2303462" cy="1655762"/>
            <a:chOff x="6516688" y="1916113"/>
            <a:chExt cx="2303462" cy="1512887"/>
          </a:xfrm>
        </p:grpSpPr>
        <p:sp>
          <p:nvSpPr>
            <p:cNvPr id="17426" name="Rectangle 27"/>
            <p:cNvSpPr>
              <a:spLocks noChangeArrowheads="1"/>
            </p:cNvSpPr>
            <p:nvPr/>
          </p:nvSpPr>
          <p:spPr bwMode="auto">
            <a:xfrm>
              <a:off x="6516688" y="1984329"/>
              <a:ext cx="2263363" cy="137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800000"/>
                </a:buClr>
                <a:buSzPct val="85000"/>
                <a:buFont typeface="Wingdings" pitchFamily="2" charset="2"/>
                <a:buNone/>
              </a:pPr>
              <a:r>
                <a:rPr lang="es-MX" altLang="es-MX" sz="1600" b="1">
                  <a:solidFill>
                    <a:srgbClr val="04502E"/>
                  </a:solidFill>
                </a:rPr>
                <a:t>Elección presidencial y legislativa</a:t>
              </a:r>
              <a:r>
                <a:rPr lang="es-MX" altLang="es-MX" sz="1600" b="1">
                  <a:solidFill>
                    <a:srgbClr val="632523"/>
                  </a:solidFill>
                </a:rPr>
                <a:t>:</a:t>
              </a:r>
              <a:r>
                <a:rPr lang="es-MX" altLang="es-MX" sz="1600"/>
                <a:t> </a:t>
              </a:r>
              <a:r>
                <a:rPr lang="es-MX" altLang="es-MX" sz="1400"/>
                <a:t>tercera semana de noviembre del año anterior al de la elección. No durarán más de </a:t>
              </a:r>
              <a:r>
                <a:rPr lang="es-MX" altLang="es-MX" sz="1600" b="1"/>
                <a:t>60 días</a:t>
              </a:r>
              <a:r>
                <a:rPr lang="es-MX" altLang="es-MX" sz="1400"/>
                <a:t>.</a:t>
              </a:r>
              <a:endParaRPr lang="es-ES" altLang="es-MX" sz="1400"/>
            </a:p>
          </p:txBody>
        </p:sp>
        <p:sp>
          <p:nvSpPr>
            <p:cNvPr id="20499" name="Rectangle 28"/>
            <p:cNvSpPr>
              <a:spLocks noChangeArrowheads="1"/>
            </p:cNvSpPr>
            <p:nvPr/>
          </p:nvSpPr>
          <p:spPr bwMode="auto">
            <a:xfrm>
              <a:off x="6516688" y="1916113"/>
              <a:ext cx="2303462" cy="1512887"/>
            </a:xfrm>
            <a:prstGeom prst="rect">
              <a:avLst/>
            </a:prstGeom>
            <a:noFill/>
            <a:ln w="28575">
              <a:solidFill>
                <a:schemeClr val="bg1">
                  <a:lumMod val="50000"/>
                </a:schemeClr>
              </a:solidFill>
              <a:miter lim="800000"/>
              <a:headEnd/>
              <a:tailEnd/>
            </a:ln>
          </p:spPr>
          <p:txBody>
            <a:bodyPr wrap="none" anchor="ctr"/>
            <a:lstStyle/>
            <a:p>
              <a:pPr>
                <a:defRPr/>
              </a:pPr>
              <a:endParaRPr lang="es-MX">
                <a:ea typeface="ＭＳ Ｐゴシック" charset="-128"/>
              </a:endParaRPr>
            </a:p>
          </p:txBody>
        </p:sp>
      </p:grpSp>
      <p:grpSp>
        <p:nvGrpSpPr>
          <p:cNvPr id="17417" name="25 Grupo"/>
          <p:cNvGrpSpPr>
            <a:grpSpLocks/>
          </p:cNvGrpSpPr>
          <p:nvPr/>
        </p:nvGrpSpPr>
        <p:grpSpPr bwMode="auto">
          <a:xfrm>
            <a:off x="6516688" y="3929063"/>
            <a:ext cx="2303462" cy="1058862"/>
            <a:chOff x="6516688" y="3571875"/>
            <a:chExt cx="2303462" cy="1296988"/>
          </a:xfrm>
        </p:grpSpPr>
        <p:sp>
          <p:nvSpPr>
            <p:cNvPr id="17424" name="Rectangle 30"/>
            <p:cNvSpPr>
              <a:spLocks noChangeArrowheads="1"/>
            </p:cNvSpPr>
            <p:nvPr/>
          </p:nvSpPr>
          <p:spPr bwMode="auto">
            <a:xfrm>
              <a:off x="6516688" y="3571875"/>
              <a:ext cx="2263363" cy="1178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800000"/>
                </a:buClr>
                <a:buSzPct val="85000"/>
                <a:buFont typeface="Wingdings" pitchFamily="2" charset="2"/>
                <a:buNone/>
              </a:pPr>
              <a:r>
                <a:rPr lang="es-MX" altLang="es-MX" sz="1600" b="1">
                  <a:solidFill>
                    <a:srgbClr val="04502E"/>
                  </a:solidFill>
                </a:rPr>
                <a:t>Elección diputados</a:t>
              </a:r>
              <a:r>
                <a:rPr lang="es-MX" altLang="es-MX" sz="1600" b="1">
                  <a:solidFill>
                    <a:srgbClr val="632523"/>
                  </a:solidFill>
                </a:rPr>
                <a:t>:</a:t>
              </a:r>
              <a:r>
                <a:rPr lang="es-MX" altLang="es-MX" sz="1600"/>
                <a:t> </a:t>
              </a:r>
              <a:r>
                <a:rPr lang="es-MX" altLang="es-MX" sz="1400"/>
                <a:t>primera semana de enero del año de la elección. No durarán más de </a:t>
              </a:r>
              <a:r>
                <a:rPr lang="es-MX" altLang="es-MX" sz="1600" b="1"/>
                <a:t>40 días</a:t>
              </a:r>
              <a:r>
                <a:rPr lang="es-MX" altLang="es-MX" sz="1400"/>
                <a:t>.</a:t>
              </a:r>
              <a:endParaRPr lang="es-ES" altLang="es-MX" sz="1400"/>
            </a:p>
          </p:txBody>
        </p:sp>
        <p:sp>
          <p:nvSpPr>
            <p:cNvPr id="20497" name="Rectangle 31"/>
            <p:cNvSpPr>
              <a:spLocks noChangeArrowheads="1"/>
            </p:cNvSpPr>
            <p:nvPr/>
          </p:nvSpPr>
          <p:spPr bwMode="auto">
            <a:xfrm>
              <a:off x="6516688" y="3571875"/>
              <a:ext cx="2303462" cy="1296988"/>
            </a:xfrm>
            <a:prstGeom prst="rect">
              <a:avLst/>
            </a:prstGeom>
            <a:noFill/>
            <a:ln w="28575">
              <a:solidFill>
                <a:schemeClr val="bg1">
                  <a:lumMod val="50000"/>
                </a:schemeClr>
              </a:solidFill>
              <a:miter lim="800000"/>
              <a:headEnd/>
              <a:tailEnd/>
            </a:ln>
          </p:spPr>
          <p:txBody>
            <a:bodyPr wrap="none" anchor="ctr"/>
            <a:lstStyle/>
            <a:p>
              <a:pPr>
                <a:defRPr/>
              </a:pPr>
              <a:endParaRPr lang="es-MX">
                <a:ea typeface="ＭＳ Ｐゴシック" charset="-128"/>
              </a:endParaRPr>
            </a:p>
          </p:txBody>
        </p:sp>
      </p:grpSp>
      <p:sp>
        <p:nvSpPr>
          <p:cNvPr id="17418" name="Line 32"/>
          <p:cNvSpPr>
            <a:spLocks noChangeShapeType="1"/>
          </p:cNvSpPr>
          <p:nvPr/>
        </p:nvSpPr>
        <p:spPr bwMode="auto">
          <a:xfrm flipV="1">
            <a:off x="6011863" y="2936875"/>
            <a:ext cx="504825" cy="720725"/>
          </a:xfrm>
          <a:prstGeom prst="line">
            <a:avLst/>
          </a:prstGeom>
          <a:noFill/>
          <a:ln w="25400">
            <a:solidFill>
              <a:srgbClr val="04502E"/>
            </a:solidFill>
            <a:round/>
            <a:headEnd type="oval" w="med" len="med"/>
            <a:tailEnd type="oval" w="med" len="med"/>
          </a:ln>
          <a:extLst>
            <a:ext uri="{909E8E84-426E-40DD-AFC4-6F175D3DCCD1}">
              <a14:hiddenFill xmlns="" xmlns:a14="http://schemas.microsoft.com/office/drawing/2010/main">
                <a:noFill/>
              </a14:hiddenFill>
            </a:ext>
          </a:extLst>
        </p:spPr>
        <p:txBody>
          <a:bodyPr/>
          <a:lstStyle/>
          <a:p>
            <a:endParaRPr lang="es-MX"/>
          </a:p>
        </p:txBody>
      </p:sp>
      <p:sp>
        <p:nvSpPr>
          <p:cNvPr id="17419" name="Line 33"/>
          <p:cNvSpPr>
            <a:spLocks noChangeShapeType="1"/>
          </p:cNvSpPr>
          <p:nvPr/>
        </p:nvSpPr>
        <p:spPr bwMode="auto">
          <a:xfrm>
            <a:off x="6011863" y="3657600"/>
            <a:ext cx="504825" cy="863600"/>
          </a:xfrm>
          <a:prstGeom prst="line">
            <a:avLst/>
          </a:prstGeom>
          <a:noFill/>
          <a:ln w="25400">
            <a:solidFill>
              <a:srgbClr val="04502E"/>
            </a:solidFill>
            <a:round/>
            <a:headEnd/>
            <a:tailEnd type="oval" w="med" len="med"/>
          </a:ln>
          <a:extLst>
            <a:ext uri="{909E8E84-426E-40DD-AFC4-6F175D3DCCD1}">
              <a14:hiddenFill xmlns="" xmlns:a14="http://schemas.microsoft.com/office/drawing/2010/main">
                <a:noFill/>
              </a14:hiddenFill>
            </a:ext>
          </a:extLst>
        </p:spPr>
        <p:txBody>
          <a:bodyPr/>
          <a:lstStyle/>
          <a:p>
            <a:endParaRPr lang="es-MX"/>
          </a:p>
        </p:txBody>
      </p:sp>
      <p:cxnSp>
        <p:nvCxnSpPr>
          <p:cNvPr id="17420" name="AutoShape 34"/>
          <p:cNvCxnSpPr>
            <a:cxnSpLocks noChangeShapeType="1"/>
          </p:cNvCxnSpPr>
          <p:nvPr/>
        </p:nvCxnSpPr>
        <p:spPr bwMode="auto">
          <a:xfrm rot="10800000" flipH="1" flipV="1">
            <a:off x="468313" y="2179638"/>
            <a:ext cx="130175" cy="1330325"/>
          </a:xfrm>
          <a:prstGeom prst="bentConnector3">
            <a:avLst>
              <a:gd name="adj1" fmla="val -175611"/>
            </a:avLst>
          </a:prstGeom>
          <a:noFill/>
          <a:ln w="25400">
            <a:solidFill>
              <a:srgbClr val="04502E"/>
            </a:solidFill>
            <a:miter lim="800000"/>
            <a:headEnd/>
            <a:tailEnd type="oval" w="med" len="med"/>
          </a:ln>
          <a:extLst>
            <a:ext uri="{909E8E84-426E-40DD-AFC4-6F175D3DCCD1}">
              <a14:hiddenFill xmlns="" xmlns:a14="http://schemas.microsoft.com/office/drawing/2010/main">
                <a:noFill/>
              </a14:hiddenFill>
            </a:ext>
          </a:extLst>
        </p:spPr>
      </p:cxnSp>
      <p:cxnSp>
        <p:nvCxnSpPr>
          <p:cNvPr id="17421" name="AutoShape 35"/>
          <p:cNvCxnSpPr>
            <a:cxnSpLocks noChangeShapeType="1"/>
            <a:endCxn id="20501" idx="1"/>
          </p:cNvCxnSpPr>
          <p:nvPr/>
        </p:nvCxnSpPr>
        <p:spPr bwMode="auto">
          <a:xfrm>
            <a:off x="838200" y="5510213"/>
            <a:ext cx="804863" cy="174625"/>
          </a:xfrm>
          <a:prstGeom prst="bentConnector3">
            <a:avLst>
              <a:gd name="adj1" fmla="val 50000"/>
            </a:avLst>
          </a:prstGeom>
          <a:noFill/>
          <a:ln w="25400">
            <a:solidFill>
              <a:srgbClr val="04502E"/>
            </a:solidFill>
            <a:miter lim="800000"/>
            <a:headEnd/>
            <a:tailEnd type="oval" w="med" len="med"/>
          </a:ln>
          <a:extLst>
            <a:ext uri="{909E8E84-426E-40DD-AFC4-6F175D3DCCD1}">
              <a14:hiddenFill xmlns="" xmlns:a14="http://schemas.microsoft.com/office/drawing/2010/main">
                <a:noFill/>
              </a14:hiddenFill>
            </a:ext>
          </a:extLst>
        </p:spPr>
      </p:cxnSp>
      <p:sp>
        <p:nvSpPr>
          <p:cNvPr id="17422" name="8 Marcador de contenido"/>
          <p:cNvSpPr>
            <a:spLocks/>
          </p:cNvSpPr>
          <p:nvPr/>
        </p:nvSpPr>
        <p:spPr bwMode="auto">
          <a:xfrm>
            <a:off x="5580063" y="6308725"/>
            <a:ext cx="2014537"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rgbClr val="632523"/>
              </a:buClr>
            </a:pPr>
            <a:r>
              <a:rPr lang="es-MX" altLang="es-MX" sz="1200"/>
              <a:t>Artículo 226 de la LGIPE</a:t>
            </a:r>
          </a:p>
        </p:txBody>
      </p:sp>
      <p:sp>
        <p:nvSpPr>
          <p:cNvPr id="17423" name="Line 37"/>
          <p:cNvSpPr>
            <a:spLocks noChangeShapeType="1"/>
          </p:cNvSpPr>
          <p:nvPr/>
        </p:nvSpPr>
        <p:spPr bwMode="auto">
          <a:xfrm>
            <a:off x="2986088" y="3656013"/>
            <a:ext cx="2881312" cy="0"/>
          </a:xfrm>
          <a:prstGeom prst="line">
            <a:avLst/>
          </a:prstGeom>
          <a:noFill/>
          <a:ln w="28575">
            <a:solidFill>
              <a:srgbClr val="0E502B"/>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6 Rectángulo"/>
          <p:cNvSpPr>
            <a:spLocks noChangeArrowheads="1"/>
          </p:cNvSpPr>
          <p:nvPr/>
        </p:nvSpPr>
        <p:spPr bwMode="auto">
          <a:xfrm>
            <a:off x="822325" y="-26988"/>
            <a:ext cx="8358188"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Topes de gasto de precampaña</a:t>
            </a:r>
            <a:endParaRPr lang="es-ES" altLang="es-MX" sz="2400" b="1">
              <a:solidFill>
                <a:schemeClr val="bg1"/>
              </a:solidFill>
              <a:latin typeface="Antique Olive"/>
            </a:endParaRPr>
          </a:p>
        </p:txBody>
      </p:sp>
      <p:sp>
        <p:nvSpPr>
          <p:cNvPr id="18435" name="Rectangle 25"/>
          <p:cNvSpPr>
            <a:spLocks noChangeArrowheads="1"/>
          </p:cNvSpPr>
          <p:nvPr/>
        </p:nvSpPr>
        <p:spPr bwMode="auto">
          <a:xfrm>
            <a:off x="350405" y="4273551"/>
            <a:ext cx="3854450" cy="1338262"/>
          </a:xfrm>
          <a:prstGeom prst="rect">
            <a:avLst/>
          </a:prstGeom>
          <a:solidFill>
            <a:srgbClr val="C0C0C0">
              <a:alpha val="50195"/>
            </a:srgbClr>
          </a:solidFill>
          <a:ln w="28575">
            <a:solidFill>
              <a:srgbClr val="04502E"/>
            </a:solidFill>
            <a:miter lim="800000"/>
            <a:headEnd/>
            <a:tailEnd/>
          </a:ln>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lnSpc>
                <a:spcPct val="80000"/>
              </a:lnSpc>
              <a:spcBef>
                <a:spcPct val="20000"/>
              </a:spcBef>
              <a:buClr>
                <a:srgbClr val="660033"/>
              </a:buClr>
              <a:buSzPct val="90000"/>
              <a:buFont typeface="Wingdings" pitchFamily="2" charset="2"/>
              <a:buNone/>
            </a:pPr>
            <a:r>
              <a:rPr lang="es-ES" altLang="es-MX" sz="2000" dirty="0"/>
              <a:t>Tope de gastos para precampaña por precandidato a la presidencia </a:t>
            </a:r>
            <a:r>
              <a:rPr lang="es-ES" altLang="es-MX" sz="2000" b="1" dirty="0"/>
              <a:t>$67.2 MDP</a:t>
            </a:r>
            <a:r>
              <a:rPr lang="es-ES" altLang="es-MX" sz="2000" dirty="0"/>
              <a:t>; por diputado MR. 2018: </a:t>
            </a:r>
          </a:p>
          <a:p>
            <a:pPr algn="just" eaLnBrk="1" hangingPunct="1">
              <a:lnSpc>
                <a:spcPct val="80000"/>
              </a:lnSpc>
              <a:spcBef>
                <a:spcPct val="20000"/>
              </a:spcBef>
              <a:buClr>
                <a:srgbClr val="660033"/>
              </a:buClr>
              <a:buSzPct val="90000"/>
              <a:buFont typeface="Wingdings" pitchFamily="2" charset="2"/>
              <a:buNone/>
            </a:pPr>
            <a:r>
              <a:rPr lang="es-MX" altLang="es-MX" sz="2000" b="1" dirty="0"/>
              <a:t>$252,008.00</a:t>
            </a:r>
            <a:endParaRPr lang="es-MX" altLang="es-MX" b="1" dirty="0"/>
          </a:p>
        </p:txBody>
      </p:sp>
      <p:sp>
        <p:nvSpPr>
          <p:cNvPr id="21508" name="Rectangle 5"/>
          <p:cNvSpPr>
            <a:spLocks noChangeArrowheads="1"/>
          </p:cNvSpPr>
          <p:nvPr/>
        </p:nvSpPr>
        <p:spPr bwMode="auto">
          <a:xfrm>
            <a:off x="254794" y="1217615"/>
            <a:ext cx="3638550" cy="2862262"/>
          </a:xfrm>
          <a:prstGeom prst="rect">
            <a:avLst/>
          </a:prstGeom>
          <a:noFill/>
          <a:ln w="28575">
            <a:solidFill>
              <a:schemeClr val="bg1">
                <a:lumMod val="50000"/>
              </a:schemeClr>
            </a:solidFill>
            <a:miter lim="800000"/>
            <a:headEnd/>
            <a:tailEnd/>
          </a:ln>
        </p:spPr>
        <p:txBody>
          <a:bodyPr anchor="ctr">
            <a:spAutoFit/>
          </a:bodyPr>
          <a:lstStyle/>
          <a:p>
            <a:pPr>
              <a:buClr>
                <a:srgbClr val="632523"/>
              </a:buClr>
              <a:buSzPct val="85000"/>
              <a:buFont typeface="Wingdings" pitchFamily="2" charset="2"/>
              <a:buChar char="§"/>
              <a:defRPr/>
            </a:pPr>
            <a:r>
              <a:rPr lang="es-MX" dirty="0">
                <a:ea typeface="ＭＳ Ｐゴシック" charset="-128"/>
              </a:rPr>
              <a:t> A más tardar en </a:t>
            </a:r>
            <a:r>
              <a:rPr lang="es-MX" b="1" dirty="0">
                <a:ea typeface="ＭＳ Ｐゴシック" charset="-128"/>
              </a:rPr>
              <a:t>octubre</a:t>
            </a:r>
            <a:r>
              <a:rPr lang="es-MX" dirty="0">
                <a:ea typeface="ＭＳ Ｐゴシック" charset="-128"/>
              </a:rPr>
              <a:t> del año previo al de la elección, el CG determinará el tope de gastos por precandidato y tipo de elección. </a:t>
            </a:r>
          </a:p>
          <a:p>
            <a:pPr algn="just">
              <a:buClr>
                <a:srgbClr val="632523"/>
              </a:buClr>
              <a:buSzPct val="85000"/>
              <a:buFont typeface="Wingdings" pitchFamily="2" charset="2"/>
              <a:buChar char="§"/>
              <a:defRPr/>
            </a:pPr>
            <a:endParaRPr lang="es-MX" dirty="0">
              <a:ea typeface="ＭＳ Ｐゴシック" charset="-128"/>
            </a:endParaRPr>
          </a:p>
          <a:p>
            <a:pPr>
              <a:buClr>
                <a:srgbClr val="632523"/>
              </a:buClr>
              <a:buSzPct val="85000"/>
              <a:buFont typeface="Wingdings" pitchFamily="2" charset="2"/>
              <a:buChar char="§"/>
              <a:defRPr/>
            </a:pPr>
            <a:r>
              <a:rPr lang="es-MX" dirty="0">
                <a:ea typeface="ＭＳ Ｐゴシック" charset="-128"/>
              </a:rPr>
              <a:t> Será equivalente al </a:t>
            </a:r>
            <a:r>
              <a:rPr lang="es-MX" b="1" dirty="0">
                <a:ea typeface="ＭＳ Ｐゴシック" charset="-128"/>
              </a:rPr>
              <a:t>20%</a:t>
            </a:r>
            <a:r>
              <a:rPr lang="es-MX" dirty="0">
                <a:ea typeface="ＭＳ Ｐゴシック" charset="-128"/>
              </a:rPr>
              <a:t> del establecido para las campañas inmediatas anteriores, según la elección de que se trate.</a:t>
            </a:r>
            <a:endParaRPr lang="es-ES" dirty="0">
              <a:ea typeface="ＭＳ Ｐゴシック" charset="-128"/>
            </a:endParaRPr>
          </a:p>
        </p:txBody>
      </p:sp>
      <p:sp>
        <p:nvSpPr>
          <p:cNvPr id="21509" name="Rectangle 21"/>
          <p:cNvSpPr>
            <a:spLocks noChangeArrowheads="1"/>
          </p:cNvSpPr>
          <p:nvPr/>
        </p:nvSpPr>
        <p:spPr bwMode="auto">
          <a:xfrm>
            <a:off x="4714875" y="781050"/>
            <a:ext cx="4167188" cy="5356225"/>
          </a:xfrm>
          <a:prstGeom prst="rect">
            <a:avLst/>
          </a:prstGeom>
          <a:noFill/>
          <a:ln w="28575">
            <a:solidFill>
              <a:schemeClr val="bg1">
                <a:lumMod val="50000"/>
              </a:schemeClr>
            </a:solidFill>
            <a:miter lim="800000"/>
            <a:headEnd/>
            <a:tailEnd/>
          </a:ln>
        </p:spPr>
        <p:txBody>
          <a:bodyPr anchor="ctr">
            <a:spAutoFit/>
          </a:bodyPr>
          <a:lstStyle/>
          <a:p>
            <a:pPr>
              <a:defRPr/>
            </a:pPr>
            <a:r>
              <a:rPr lang="es-MX" dirty="0">
                <a:ea typeface="ＭＳ Ｐゴシック" charset="-128"/>
              </a:rPr>
              <a:t>El CG, a propuesta de la </a:t>
            </a:r>
            <a:r>
              <a:rPr lang="es-MX" b="1" dirty="0">
                <a:ea typeface="ＭＳ Ｐゴシック" charset="-128"/>
              </a:rPr>
              <a:t>Unidad de Fiscalización</a:t>
            </a:r>
            <a:r>
              <a:rPr lang="es-MX" dirty="0">
                <a:ea typeface="ＭＳ Ｐゴシック" charset="-128"/>
              </a:rPr>
              <a:t>, determinará los requisitos del </a:t>
            </a:r>
            <a:r>
              <a:rPr lang="es-MX" b="1" dirty="0">
                <a:ea typeface="ＭＳ Ｐゴシック" charset="-128"/>
              </a:rPr>
              <a:t>informe</a:t>
            </a:r>
            <a:r>
              <a:rPr lang="es-MX" dirty="0">
                <a:ea typeface="ＭＳ Ｐゴシック" charset="-128"/>
              </a:rPr>
              <a:t> de ingresos y gastos, mismo que deberá entregarse al órgano competente del partido dentro de </a:t>
            </a:r>
            <a:r>
              <a:rPr lang="es-MX" b="1" dirty="0">
                <a:ea typeface="ＭＳ Ｐゴシック" charset="-128"/>
              </a:rPr>
              <a:t>7 días </a:t>
            </a:r>
            <a:r>
              <a:rPr lang="es-MX" dirty="0">
                <a:ea typeface="ＭＳ Ｐゴシック" charset="-128"/>
              </a:rPr>
              <a:t>siguientes a la jornada comicial o de la asamblea.</a:t>
            </a:r>
          </a:p>
          <a:p>
            <a:pPr>
              <a:defRPr/>
            </a:pPr>
            <a:r>
              <a:rPr lang="es-MX" b="1" dirty="0">
                <a:ea typeface="ＭＳ Ｐゴシック" charset="-128"/>
              </a:rPr>
              <a:t>Si</a:t>
            </a:r>
            <a:r>
              <a:rPr lang="es-MX" dirty="0">
                <a:ea typeface="ＭＳ Ｐゴシック" charset="-128"/>
              </a:rPr>
              <a:t> un precandidato: </a:t>
            </a:r>
          </a:p>
          <a:p>
            <a:pPr>
              <a:defRPr/>
            </a:pPr>
            <a:r>
              <a:rPr lang="es-MX" dirty="0">
                <a:ea typeface="ＭＳ Ｐゴシック" charset="-128"/>
              </a:rPr>
              <a:t>Incumple la obligación y obtiene la mayoría de votos, </a:t>
            </a:r>
            <a:r>
              <a:rPr lang="es-MX" b="1" dirty="0">
                <a:ea typeface="ＭＳ Ｐゴシック" charset="-128"/>
              </a:rPr>
              <a:t>no podrá ser registrado legalmente como candidato.</a:t>
            </a:r>
          </a:p>
          <a:p>
            <a:pPr>
              <a:buClr>
                <a:srgbClr val="632523"/>
              </a:buClr>
              <a:buSzPct val="85000"/>
              <a:buFont typeface="Wingdings" pitchFamily="2" charset="2"/>
              <a:buChar char="§"/>
              <a:defRPr/>
            </a:pPr>
            <a:r>
              <a:rPr lang="es-MX" dirty="0">
                <a:ea typeface="ＭＳ Ｐゴシック" charset="-128"/>
              </a:rPr>
              <a:t> No entrega el informe, ni obtiene la candidatura, se le aplicará el procedimiento establecido en el régimen sancionador.</a:t>
            </a:r>
          </a:p>
          <a:p>
            <a:pPr>
              <a:buClr>
                <a:srgbClr val="632523"/>
              </a:buClr>
              <a:buSzPct val="85000"/>
              <a:buFont typeface="Wingdings" pitchFamily="2" charset="2"/>
              <a:buChar char="§"/>
              <a:defRPr/>
            </a:pPr>
            <a:r>
              <a:rPr lang="es-MX" dirty="0">
                <a:ea typeface="ＭＳ Ｐゴシック" charset="-128"/>
              </a:rPr>
              <a:t> Rebasa el tope de gastos, será sancionado con la cancelación de su registro o </a:t>
            </a:r>
            <a:r>
              <a:rPr lang="es-MX" b="1" dirty="0">
                <a:ea typeface="ＭＳ Ｐゴシック" charset="-128"/>
              </a:rPr>
              <a:t>pérdida de la candidatura</a:t>
            </a:r>
            <a:r>
              <a:rPr lang="es-MX" dirty="0">
                <a:ea typeface="ＭＳ Ｐゴシック" charset="-128"/>
              </a:rPr>
              <a:t>.</a:t>
            </a:r>
            <a:endParaRPr lang="es-ES" dirty="0">
              <a:ea typeface="ＭＳ Ｐゴシック" charset="-128"/>
            </a:endParaRPr>
          </a:p>
        </p:txBody>
      </p:sp>
      <p:sp>
        <p:nvSpPr>
          <p:cNvPr id="18438" name="8 Marcador de contenido"/>
          <p:cNvSpPr>
            <a:spLocks/>
          </p:cNvSpPr>
          <p:nvPr/>
        </p:nvSpPr>
        <p:spPr bwMode="auto">
          <a:xfrm>
            <a:off x="1476375" y="5876925"/>
            <a:ext cx="2735263"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rgbClr val="632523"/>
              </a:buClr>
            </a:pPr>
            <a:endParaRPr lang="es-MX" altLang="es-MX" sz="1200" i="1"/>
          </a:p>
        </p:txBody>
      </p:sp>
      <p:cxnSp>
        <p:nvCxnSpPr>
          <p:cNvPr id="18439" name="9 Conector recto de flecha"/>
          <p:cNvCxnSpPr>
            <a:cxnSpLocks noChangeShapeType="1"/>
          </p:cNvCxnSpPr>
          <p:nvPr/>
        </p:nvCxnSpPr>
        <p:spPr bwMode="auto">
          <a:xfrm>
            <a:off x="4000500" y="2855913"/>
            <a:ext cx="500063" cy="1587"/>
          </a:xfrm>
          <a:prstGeom prst="straightConnector1">
            <a:avLst/>
          </a:prstGeom>
          <a:noFill/>
          <a:ln w="57150">
            <a:solidFill>
              <a:srgbClr val="0E502B"/>
            </a:solidFill>
            <a:round/>
            <a:headEnd/>
            <a:tailEnd type="triangle" w="med" len="med"/>
          </a:ln>
          <a:extLst>
            <a:ext uri="{909E8E84-426E-40DD-AFC4-6F175D3DCCD1}">
              <a14:hiddenFill xmlns="" xmlns:a14="http://schemas.microsoft.com/office/drawing/2010/main">
                <a:noFill/>
              </a14:hiddenFill>
            </a:ext>
          </a:extLst>
        </p:spPr>
      </p:cxnSp>
      <p:sp>
        <p:nvSpPr>
          <p:cNvPr id="18440" name="8 Marcador de contenido"/>
          <p:cNvSpPr>
            <a:spLocks/>
          </p:cNvSpPr>
          <p:nvPr/>
        </p:nvSpPr>
        <p:spPr bwMode="auto">
          <a:xfrm>
            <a:off x="4859338" y="6308725"/>
            <a:ext cx="2735262"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rgbClr val="632523"/>
              </a:buClr>
            </a:pPr>
            <a:r>
              <a:rPr lang="es-MX" altLang="es-MX" sz="1200"/>
              <a:t>Artículo 229, 230 y 231  de la LGIPE  </a:t>
            </a:r>
          </a:p>
        </p:txBody>
      </p:sp>
      <p:sp>
        <p:nvSpPr>
          <p:cNvPr id="18441" name="8 Rectángulo"/>
          <p:cNvSpPr>
            <a:spLocks noChangeArrowheads="1"/>
          </p:cNvSpPr>
          <p:nvPr/>
        </p:nvSpPr>
        <p:spPr bwMode="auto">
          <a:xfrm>
            <a:off x="179388" y="5805488"/>
            <a:ext cx="453707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s-MX" sz="1000"/>
              <a:t>Acuerdo INE/CG212/2014. Disponible en: http://www.ine.mx/archivos3/portal/historico/recursos/IFE-v2/DS/DS-CG/DS-SesionesCG/CG-acuerdos/2014/Octubre/15octubre_1/CGex201410-15_ap_9.pdf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6 Rectángulo"/>
          <p:cNvSpPr>
            <a:spLocks noChangeArrowheads="1"/>
          </p:cNvSpPr>
          <p:nvPr/>
        </p:nvSpPr>
        <p:spPr bwMode="auto">
          <a:xfrm>
            <a:off x="765175" y="-26988"/>
            <a:ext cx="8358188"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Plazos y órganos para el registro de candidaturas</a:t>
            </a:r>
            <a:endParaRPr lang="es-ES" altLang="es-MX" sz="2400" b="1">
              <a:solidFill>
                <a:schemeClr val="bg1"/>
              </a:solidFill>
              <a:latin typeface="Antique Olive"/>
            </a:endParaRPr>
          </a:p>
        </p:txBody>
      </p:sp>
      <p:sp>
        <p:nvSpPr>
          <p:cNvPr id="19459" name="8 Marcador de contenido"/>
          <p:cNvSpPr>
            <a:spLocks/>
          </p:cNvSpPr>
          <p:nvPr/>
        </p:nvSpPr>
        <p:spPr bwMode="auto">
          <a:xfrm>
            <a:off x="4284663" y="6165850"/>
            <a:ext cx="3309937"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rgbClr val="632523"/>
              </a:buClr>
            </a:pPr>
            <a:r>
              <a:rPr lang="es-MX" altLang="es-MX" sz="1200"/>
              <a:t>Artículos 237, 238, 239, 240, 241 de la LGIPE</a:t>
            </a:r>
          </a:p>
        </p:txBody>
      </p:sp>
      <p:sp>
        <p:nvSpPr>
          <p:cNvPr id="19460" name="12 CuadroTexto"/>
          <p:cNvSpPr txBox="1">
            <a:spLocks noChangeArrowheads="1"/>
          </p:cNvSpPr>
          <p:nvPr/>
        </p:nvSpPr>
        <p:spPr bwMode="auto">
          <a:xfrm>
            <a:off x="285750" y="1071563"/>
            <a:ext cx="22860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a:t>En año de</a:t>
            </a:r>
            <a:r>
              <a:rPr lang="es-MX" altLang="es-MX" b="1">
                <a:solidFill>
                  <a:srgbClr val="632523"/>
                </a:solidFill>
              </a:rPr>
              <a:t> </a:t>
            </a:r>
            <a:r>
              <a:rPr lang="es-MX" altLang="es-MX" b="1">
                <a:solidFill>
                  <a:srgbClr val="04502E"/>
                </a:solidFill>
              </a:rPr>
              <a:t>elección presidencial</a:t>
            </a:r>
            <a:r>
              <a:rPr lang="es-MX" altLang="es-MX">
                <a:solidFill>
                  <a:srgbClr val="04502E"/>
                </a:solidFill>
              </a:rPr>
              <a:t> </a:t>
            </a:r>
          </a:p>
        </p:txBody>
      </p:sp>
      <p:sp>
        <p:nvSpPr>
          <p:cNvPr id="19461" name="13 CuadroTexto"/>
          <p:cNvSpPr txBox="1">
            <a:spLocks noChangeArrowheads="1"/>
          </p:cNvSpPr>
          <p:nvPr/>
        </p:nvSpPr>
        <p:spPr bwMode="auto">
          <a:xfrm>
            <a:off x="214313" y="3997325"/>
            <a:ext cx="250031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a:t>En año de</a:t>
            </a:r>
            <a:r>
              <a:rPr lang="es-MX" altLang="es-MX" b="1">
                <a:solidFill>
                  <a:srgbClr val="632523"/>
                </a:solidFill>
              </a:rPr>
              <a:t> </a:t>
            </a:r>
            <a:r>
              <a:rPr lang="es-MX" altLang="es-MX" b="1">
                <a:solidFill>
                  <a:srgbClr val="04502E"/>
                </a:solidFill>
              </a:rPr>
              <a:t>elecciones de diputados</a:t>
            </a:r>
            <a:endParaRPr lang="es-MX" altLang="es-MX">
              <a:solidFill>
                <a:srgbClr val="04502E"/>
              </a:solidFill>
            </a:endParaRPr>
          </a:p>
        </p:txBody>
      </p:sp>
      <p:sp>
        <p:nvSpPr>
          <p:cNvPr id="15" name="14 Rectángulo redondeado"/>
          <p:cNvSpPr/>
          <p:nvPr/>
        </p:nvSpPr>
        <p:spPr bwMode="auto">
          <a:xfrm>
            <a:off x="3214688" y="1138238"/>
            <a:ext cx="3429000" cy="647700"/>
          </a:xfrm>
          <a:prstGeom prst="roundRect">
            <a:avLst/>
          </a:prstGeom>
          <a:solidFill>
            <a:schemeClr val="bg1">
              <a:lumMod val="85000"/>
              <a:alpha val="49000"/>
            </a:schemeClr>
          </a:solidFill>
          <a:ln w="19050">
            <a:solidFill>
              <a:srgbClr val="04502E"/>
            </a:solidFill>
            <a:miter lim="800000"/>
            <a:headEnd/>
            <a:tailEnd/>
          </a:ln>
        </p:spPr>
        <p:txBody>
          <a:bodyPr>
            <a:spAutoFit/>
          </a:bodyPr>
          <a:lstStyle/>
          <a:p>
            <a:pPr>
              <a:buClr>
                <a:srgbClr val="632523"/>
              </a:buClr>
              <a:buSzPct val="90000"/>
              <a:defRPr/>
            </a:pPr>
            <a:r>
              <a:rPr lang="es-MX" sz="1600" dirty="0">
                <a:ea typeface="ＭＳ Ｐゴシック" charset="-128"/>
              </a:rPr>
              <a:t>Todos los candidatos serán registrados del </a:t>
            </a:r>
            <a:r>
              <a:rPr lang="es-MX" sz="1600" b="1" dirty="0">
                <a:ea typeface="ＭＳ Ｐゴシック" charset="-128"/>
              </a:rPr>
              <a:t>15 al 22 de febrero</a:t>
            </a:r>
          </a:p>
        </p:txBody>
      </p:sp>
      <p:sp>
        <p:nvSpPr>
          <p:cNvPr id="16" name="15 Rectángulo redondeado"/>
          <p:cNvSpPr/>
          <p:nvPr/>
        </p:nvSpPr>
        <p:spPr bwMode="auto">
          <a:xfrm>
            <a:off x="3214688" y="4000500"/>
            <a:ext cx="3500437" cy="647700"/>
          </a:xfrm>
          <a:prstGeom prst="roundRect">
            <a:avLst/>
          </a:prstGeom>
          <a:solidFill>
            <a:schemeClr val="bg1">
              <a:lumMod val="85000"/>
              <a:alpha val="49000"/>
            </a:schemeClr>
          </a:solidFill>
          <a:ln w="19050">
            <a:solidFill>
              <a:srgbClr val="04502E"/>
            </a:solidFill>
            <a:miter lim="800000"/>
            <a:headEnd/>
            <a:tailEnd/>
          </a:ln>
        </p:spPr>
        <p:txBody>
          <a:bodyPr>
            <a:spAutoFit/>
          </a:bodyPr>
          <a:lstStyle/>
          <a:p>
            <a:pPr>
              <a:buClr>
                <a:srgbClr val="632523"/>
              </a:buClr>
              <a:buSzPct val="90000"/>
              <a:defRPr/>
            </a:pPr>
            <a:r>
              <a:rPr lang="es-MX" sz="1600" dirty="0">
                <a:ea typeface="ＭＳ Ｐゴシック" charset="-128"/>
              </a:rPr>
              <a:t>Todos los candidatos serán registrados del </a:t>
            </a:r>
            <a:r>
              <a:rPr lang="es-MX" sz="1600" b="1" dirty="0">
                <a:ea typeface="ＭＳ Ｐゴシック" charset="-128"/>
              </a:rPr>
              <a:t>22 al 29 de marzo</a:t>
            </a:r>
          </a:p>
        </p:txBody>
      </p:sp>
      <p:sp>
        <p:nvSpPr>
          <p:cNvPr id="19464" name="16 Rectángulo redondeado"/>
          <p:cNvSpPr>
            <a:spLocks noChangeArrowheads="1"/>
          </p:cNvSpPr>
          <p:nvPr/>
        </p:nvSpPr>
        <p:spPr bwMode="auto">
          <a:xfrm>
            <a:off x="714375" y="2286000"/>
            <a:ext cx="5929313" cy="1192213"/>
          </a:xfrm>
          <a:prstGeom prst="roundRect">
            <a:avLst>
              <a:gd name="adj" fmla="val 16667"/>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600"/>
              <a:t>- Consejos distritales: diputados de MR</a:t>
            </a:r>
          </a:p>
          <a:p>
            <a:pPr algn="just" eaLnBrk="1" hangingPunct="1">
              <a:buClr>
                <a:srgbClr val="632523"/>
              </a:buClr>
              <a:buSzPct val="90000"/>
              <a:buFont typeface="Wingdings" pitchFamily="2" charset="2"/>
              <a:buNone/>
            </a:pPr>
            <a:r>
              <a:rPr lang="es-MX" altLang="es-MX" sz="1600"/>
              <a:t>- Consejos locales: senadores de MR</a:t>
            </a:r>
          </a:p>
          <a:p>
            <a:pPr eaLnBrk="1" hangingPunct="1">
              <a:buClr>
                <a:srgbClr val="632523"/>
              </a:buClr>
              <a:buSzPct val="90000"/>
              <a:buFont typeface="Wingdings" pitchFamily="2" charset="2"/>
              <a:buNone/>
            </a:pPr>
            <a:r>
              <a:rPr lang="es-MX" altLang="es-MX" sz="1600"/>
              <a:t>- Consejo General: presidente de los EUM, diputados y senadores de RP </a:t>
            </a:r>
            <a:r>
              <a:rPr lang="es-MX" altLang="es-MX" sz="1400"/>
              <a:t>(supletoriamente a diputados y senadores de MR)</a:t>
            </a:r>
          </a:p>
        </p:txBody>
      </p:sp>
      <p:sp>
        <p:nvSpPr>
          <p:cNvPr id="19465" name="17 Rectángulo redondeado"/>
          <p:cNvSpPr>
            <a:spLocks noChangeArrowheads="1"/>
          </p:cNvSpPr>
          <p:nvPr/>
        </p:nvSpPr>
        <p:spPr bwMode="auto">
          <a:xfrm>
            <a:off x="2143125" y="5114925"/>
            <a:ext cx="4572000" cy="885825"/>
          </a:xfrm>
          <a:prstGeom prst="roundRect">
            <a:avLst>
              <a:gd name="adj" fmla="val 16667"/>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600"/>
              <a:t>- Consejos distritales: diputados de MR</a:t>
            </a:r>
          </a:p>
          <a:p>
            <a:pPr eaLnBrk="1" hangingPunct="1">
              <a:buClr>
                <a:srgbClr val="632523"/>
              </a:buClr>
              <a:buSzPct val="90000"/>
              <a:buFont typeface="Wingdings" pitchFamily="2" charset="2"/>
              <a:buNone/>
            </a:pPr>
            <a:r>
              <a:rPr lang="es-MX" altLang="es-MX" sz="1600"/>
              <a:t>- Consejo General: diputados de RP </a:t>
            </a:r>
            <a:r>
              <a:rPr lang="es-MX" altLang="es-MX" sz="1400"/>
              <a:t>(supletoriamente a diputados MR)</a:t>
            </a:r>
          </a:p>
        </p:txBody>
      </p:sp>
      <p:cxnSp>
        <p:nvCxnSpPr>
          <p:cNvPr id="19466" name="19 Conector recto de flecha"/>
          <p:cNvCxnSpPr>
            <a:cxnSpLocks noChangeShapeType="1"/>
          </p:cNvCxnSpPr>
          <p:nvPr/>
        </p:nvCxnSpPr>
        <p:spPr bwMode="auto">
          <a:xfrm>
            <a:off x="2428875" y="1428750"/>
            <a:ext cx="642938" cy="1588"/>
          </a:xfrm>
          <a:prstGeom prst="straightConnector1">
            <a:avLst/>
          </a:prstGeom>
          <a:noFill/>
          <a:ln w="31750" algn="ctr">
            <a:solidFill>
              <a:srgbClr val="0E502B"/>
            </a:solidFill>
            <a:round/>
            <a:headEnd/>
            <a:tailEnd type="oval" w="med" len="med"/>
          </a:ln>
          <a:extLst>
            <a:ext uri="{909E8E84-426E-40DD-AFC4-6F175D3DCCD1}">
              <a14:hiddenFill xmlns="" xmlns:a14="http://schemas.microsoft.com/office/drawing/2010/main">
                <a:noFill/>
              </a14:hiddenFill>
            </a:ext>
          </a:extLst>
        </p:spPr>
      </p:cxnSp>
      <p:cxnSp>
        <p:nvCxnSpPr>
          <p:cNvPr id="19467" name="20 Conector recto de flecha"/>
          <p:cNvCxnSpPr>
            <a:cxnSpLocks noChangeShapeType="1"/>
          </p:cNvCxnSpPr>
          <p:nvPr/>
        </p:nvCxnSpPr>
        <p:spPr bwMode="auto">
          <a:xfrm>
            <a:off x="2428875" y="4356100"/>
            <a:ext cx="642938" cy="1588"/>
          </a:xfrm>
          <a:prstGeom prst="straightConnector1">
            <a:avLst/>
          </a:prstGeom>
          <a:noFill/>
          <a:ln w="31750" algn="ctr">
            <a:solidFill>
              <a:srgbClr val="0E502B"/>
            </a:solidFill>
            <a:round/>
            <a:headEnd/>
            <a:tailEnd type="oval" w="med" len="med"/>
          </a:ln>
          <a:extLst>
            <a:ext uri="{909E8E84-426E-40DD-AFC4-6F175D3DCCD1}">
              <a14:hiddenFill xmlns="" xmlns:a14="http://schemas.microsoft.com/office/drawing/2010/main">
                <a:noFill/>
              </a14:hiddenFill>
            </a:ext>
          </a:extLst>
        </p:spPr>
      </p:cxnSp>
      <p:cxnSp>
        <p:nvCxnSpPr>
          <p:cNvPr id="19468" name="22 Conector recto de flecha"/>
          <p:cNvCxnSpPr>
            <a:cxnSpLocks noChangeShapeType="1"/>
          </p:cNvCxnSpPr>
          <p:nvPr/>
        </p:nvCxnSpPr>
        <p:spPr bwMode="auto">
          <a:xfrm rot="5400000">
            <a:off x="4822825" y="1963738"/>
            <a:ext cx="357187" cy="1588"/>
          </a:xfrm>
          <a:prstGeom prst="straightConnector1">
            <a:avLst/>
          </a:prstGeom>
          <a:noFill/>
          <a:ln w="31750" algn="ctr">
            <a:solidFill>
              <a:srgbClr val="0E502B"/>
            </a:solidFill>
            <a:round/>
            <a:headEnd/>
            <a:tailEnd type="oval" w="med" len="med"/>
          </a:ln>
          <a:extLst>
            <a:ext uri="{909E8E84-426E-40DD-AFC4-6F175D3DCCD1}">
              <a14:hiddenFill xmlns="" xmlns:a14="http://schemas.microsoft.com/office/drawing/2010/main">
                <a:noFill/>
              </a14:hiddenFill>
            </a:ext>
          </a:extLst>
        </p:spPr>
      </p:cxnSp>
      <p:cxnSp>
        <p:nvCxnSpPr>
          <p:cNvPr id="19469" name="23 Conector recto de flecha"/>
          <p:cNvCxnSpPr>
            <a:cxnSpLocks noChangeShapeType="1"/>
          </p:cNvCxnSpPr>
          <p:nvPr/>
        </p:nvCxnSpPr>
        <p:spPr bwMode="auto">
          <a:xfrm rot="5400000">
            <a:off x="4822825" y="4821238"/>
            <a:ext cx="357187" cy="1588"/>
          </a:xfrm>
          <a:prstGeom prst="straightConnector1">
            <a:avLst/>
          </a:prstGeom>
          <a:noFill/>
          <a:ln w="31750" algn="ctr">
            <a:solidFill>
              <a:srgbClr val="0E502B"/>
            </a:solidFill>
            <a:round/>
            <a:headEnd/>
            <a:tailEnd type="oval" w="med" len="med"/>
          </a:ln>
          <a:extLst>
            <a:ext uri="{909E8E84-426E-40DD-AFC4-6F175D3DCCD1}">
              <a14:hiddenFill xmlns="" xmlns:a14="http://schemas.microsoft.com/office/drawing/2010/main">
                <a:noFill/>
              </a14:hiddenFill>
            </a:ext>
          </a:extLst>
        </p:spPr>
      </p:cxnSp>
      <p:sp>
        <p:nvSpPr>
          <p:cNvPr id="19470" name="24 CuadroTexto"/>
          <p:cNvSpPr txBox="1">
            <a:spLocks noChangeArrowheads="1"/>
          </p:cNvSpPr>
          <p:nvPr/>
        </p:nvSpPr>
        <p:spPr bwMode="auto">
          <a:xfrm>
            <a:off x="5143500" y="1844675"/>
            <a:ext cx="6429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400"/>
              <a:t>por</a:t>
            </a:r>
          </a:p>
        </p:txBody>
      </p:sp>
      <p:sp>
        <p:nvSpPr>
          <p:cNvPr id="19471" name="25 CuadroTexto"/>
          <p:cNvSpPr txBox="1">
            <a:spLocks noChangeArrowheads="1"/>
          </p:cNvSpPr>
          <p:nvPr/>
        </p:nvSpPr>
        <p:spPr bwMode="auto">
          <a:xfrm>
            <a:off x="5076825" y="4724400"/>
            <a:ext cx="6429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400"/>
              <a:t>por</a:t>
            </a:r>
          </a:p>
        </p:txBody>
      </p:sp>
      <p:sp>
        <p:nvSpPr>
          <p:cNvPr id="27" name="9 Rectángulo"/>
          <p:cNvSpPr>
            <a:spLocks noChangeArrowheads="1"/>
          </p:cNvSpPr>
          <p:nvPr/>
        </p:nvSpPr>
        <p:spPr bwMode="auto">
          <a:xfrm>
            <a:off x="6929438" y="3486150"/>
            <a:ext cx="2000250" cy="2030413"/>
          </a:xfrm>
          <a:prstGeom prst="rect">
            <a:avLst/>
          </a:prstGeom>
          <a:solidFill>
            <a:schemeClr val="bg1">
              <a:lumMod val="85000"/>
              <a:alpha val="47000"/>
            </a:schemeClr>
          </a:solidFill>
          <a:ln w="19050">
            <a:solidFill>
              <a:schemeClr val="bg1">
                <a:lumMod val="75000"/>
              </a:schemeClr>
            </a:solidFill>
            <a:miter lim="800000"/>
            <a:headEnd/>
            <a:tailEnd/>
          </a:ln>
        </p:spPr>
        <p:txBody>
          <a:bodyPr>
            <a:spAutoFit/>
          </a:bodyPr>
          <a:lstStyle/>
          <a:p>
            <a:pPr algn="just">
              <a:buClr>
                <a:srgbClr val="632523"/>
              </a:buClr>
              <a:buSzPct val="90000"/>
              <a:buFont typeface="Wingdings" pitchFamily="2" charset="2"/>
              <a:buNone/>
              <a:defRPr/>
            </a:pPr>
            <a:r>
              <a:rPr lang="es-MX" sz="1400" dirty="0">
                <a:ea typeface="ＭＳ Ｐゴシック" charset="-128"/>
              </a:rPr>
              <a:t>Posteriormente sólo podrán sustituirse candidaturas por:</a:t>
            </a:r>
          </a:p>
          <a:p>
            <a:pPr algn="just">
              <a:buClr>
                <a:srgbClr val="632523"/>
              </a:buClr>
              <a:buSzPct val="90000"/>
              <a:buFont typeface="Wingdings" pitchFamily="2" charset="2"/>
              <a:buNone/>
              <a:defRPr/>
            </a:pPr>
            <a:r>
              <a:rPr lang="es-MX" sz="1400" dirty="0">
                <a:ea typeface="ＭＳ Ｐゴシック" charset="-128"/>
              </a:rPr>
              <a:t>-fallecimiento, </a:t>
            </a:r>
          </a:p>
          <a:p>
            <a:pPr algn="just">
              <a:buClr>
                <a:srgbClr val="632523"/>
              </a:buClr>
              <a:buSzPct val="90000"/>
              <a:buFont typeface="Wingdings" pitchFamily="2" charset="2"/>
              <a:buNone/>
              <a:defRPr/>
            </a:pPr>
            <a:r>
              <a:rPr lang="es-MX" sz="1400" dirty="0">
                <a:ea typeface="ＭＳ Ｐゴシック" charset="-128"/>
              </a:rPr>
              <a:t>-inhabilitación, </a:t>
            </a:r>
          </a:p>
          <a:p>
            <a:pPr algn="just">
              <a:buClr>
                <a:srgbClr val="632523"/>
              </a:buClr>
              <a:buSzPct val="90000"/>
              <a:buFont typeface="Wingdings" pitchFamily="2" charset="2"/>
              <a:buNone/>
              <a:defRPr/>
            </a:pPr>
            <a:r>
              <a:rPr lang="es-MX" sz="1400" dirty="0">
                <a:ea typeface="ＭＳ Ｐゴシック" charset="-128"/>
              </a:rPr>
              <a:t>-incapacidad, o</a:t>
            </a:r>
          </a:p>
          <a:p>
            <a:pPr algn="just">
              <a:buClr>
                <a:srgbClr val="632523"/>
              </a:buClr>
              <a:buSzPct val="90000"/>
              <a:buFont typeface="Wingdings" pitchFamily="2" charset="2"/>
              <a:buNone/>
              <a:defRPr/>
            </a:pPr>
            <a:r>
              <a:rPr lang="es-MX" sz="1400" dirty="0">
                <a:ea typeface="ＭＳ Ｐゴシック" charset="-128"/>
              </a:rPr>
              <a:t>-renuncia (ésta sólo si se realiza 30 días antes de la elección).</a:t>
            </a:r>
          </a:p>
        </p:txBody>
      </p:sp>
      <p:sp>
        <p:nvSpPr>
          <p:cNvPr id="17" name="9 Rectángulo"/>
          <p:cNvSpPr>
            <a:spLocks noChangeArrowheads="1"/>
          </p:cNvSpPr>
          <p:nvPr/>
        </p:nvSpPr>
        <p:spPr bwMode="auto">
          <a:xfrm>
            <a:off x="6948488" y="1341438"/>
            <a:ext cx="2000250" cy="1814512"/>
          </a:xfrm>
          <a:prstGeom prst="rect">
            <a:avLst/>
          </a:prstGeom>
          <a:solidFill>
            <a:schemeClr val="bg1">
              <a:lumMod val="85000"/>
              <a:alpha val="47000"/>
            </a:schemeClr>
          </a:solidFill>
          <a:ln w="19050">
            <a:solidFill>
              <a:schemeClr val="bg1">
                <a:lumMod val="75000"/>
              </a:schemeClr>
            </a:solidFill>
            <a:miter lim="800000"/>
            <a:headEnd/>
            <a:tailEnd/>
          </a:ln>
        </p:spPr>
        <p:txBody>
          <a:bodyPr>
            <a:spAutoFit/>
          </a:bodyPr>
          <a:lstStyle/>
          <a:p>
            <a:pPr algn="just">
              <a:buClr>
                <a:srgbClr val="632523"/>
              </a:buClr>
              <a:buSzPct val="90000"/>
              <a:buFont typeface="Wingdings" pitchFamily="2" charset="2"/>
              <a:buNone/>
              <a:defRPr/>
            </a:pPr>
            <a:r>
              <a:rPr lang="es-MX" sz="1400" dirty="0">
                <a:ea typeface="ＭＳ Ｐゴシック" charset="-128"/>
              </a:rPr>
              <a:t>Dentro del plazo establecido para el registro de candidatos, los partidos  podrán sustituirlos libremente, debiendo observar las reglas y el principio de paridad de género.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6 Rectángulo"/>
          <p:cNvSpPr>
            <a:spLocks noChangeArrowheads="1"/>
          </p:cNvSpPr>
          <p:nvPr/>
        </p:nvSpPr>
        <p:spPr bwMode="auto">
          <a:xfrm>
            <a:off x="758825" y="-15875"/>
            <a:ext cx="83581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Campaña electoral</a:t>
            </a:r>
            <a:endParaRPr lang="es-ES" altLang="es-MX" sz="2400" b="1">
              <a:solidFill>
                <a:schemeClr val="bg1"/>
              </a:solidFill>
              <a:latin typeface="Antique Olive"/>
            </a:endParaRPr>
          </a:p>
        </p:txBody>
      </p:sp>
      <p:sp>
        <p:nvSpPr>
          <p:cNvPr id="27651" name="Rectangle 5"/>
          <p:cNvSpPr>
            <a:spLocks noChangeArrowheads="1"/>
          </p:cNvSpPr>
          <p:nvPr/>
        </p:nvSpPr>
        <p:spPr bwMode="auto">
          <a:xfrm>
            <a:off x="1547813" y="2852738"/>
            <a:ext cx="3359150" cy="1219200"/>
          </a:xfrm>
          <a:prstGeom prst="rect">
            <a:avLst/>
          </a:prstGeom>
          <a:noFill/>
          <a:ln w="28575">
            <a:solidFill>
              <a:schemeClr val="bg1">
                <a:lumMod val="50000"/>
              </a:schemeClr>
            </a:solidFill>
            <a:miter lim="800000"/>
            <a:headEnd/>
            <a:tailEnd/>
          </a:ln>
        </p:spPr>
        <p:txBody>
          <a:bodyPr anchor="ctr">
            <a:spAutoFit/>
          </a:bodyPr>
          <a:lstStyle/>
          <a:p>
            <a:pPr eaLnBrk="0" hangingPunct="0">
              <a:spcBef>
                <a:spcPct val="20000"/>
              </a:spcBef>
              <a:buClr>
                <a:srgbClr val="800000"/>
              </a:buClr>
              <a:buSzPct val="85000"/>
              <a:buFont typeface="Wingdings" pitchFamily="2" charset="2"/>
              <a:buNone/>
              <a:defRPr/>
            </a:pPr>
            <a:r>
              <a:rPr lang="es-MX">
                <a:ea typeface="ＭＳ Ｐゴシック" charset="-128"/>
              </a:rPr>
              <a:t>a partir del día siguiente de la sesión de registro de candidaturas para la elección respectiva.</a:t>
            </a:r>
            <a:endParaRPr lang="es-ES">
              <a:ea typeface="ＭＳ Ｐゴシック" charset="-128"/>
            </a:endParaRPr>
          </a:p>
        </p:txBody>
      </p:sp>
      <p:sp>
        <p:nvSpPr>
          <p:cNvPr id="20484" name="7 Rectángulo"/>
          <p:cNvSpPr>
            <a:spLocks noChangeArrowheads="1"/>
          </p:cNvSpPr>
          <p:nvPr/>
        </p:nvSpPr>
        <p:spPr bwMode="auto">
          <a:xfrm>
            <a:off x="684213" y="1144588"/>
            <a:ext cx="7815262"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6350" indent="-63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800000"/>
              </a:buClr>
              <a:buSzPct val="150000"/>
            </a:pPr>
            <a:r>
              <a:rPr lang="es-MX" altLang="es-MX"/>
              <a:t>Conjunto de actividades que realizan los partidos políticos nacionales, las coaliciones y los candidatos, con la intención de obtener el voto.</a:t>
            </a:r>
            <a:endParaRPr lang="es-ES" altLang="es-MX"/>
          </a:p>
        </p:txBody>
      </p:sp>
      <p:sp>
        <p:nvSpPr>
          <p:cNvPr id="27653" name="Rectangle 12"/>
          <p:cNvSpPr>
            <a:spLocks noChangeArrowheads="1"/>
          </p:cNvSpPr>
          <p:nvPr/>
        </p:nvSpPr>
        <p:spPr bwMode="auto">
          <a:xfrm>
            <a:off x="1895475" y="5011738"/>
            <a:ext cx="4248150" cy="504825"/>
          </a:xfrm>
          <a:prstGeom prst="rect">
            <a:avLst/>
          </a:prstGeom>
          <a:noFill/>
          <a:ln w="28575">
            <a:solidFill>
              <a:schemeClr val="bg1">
                <a:lumMod val="50000"/>
              </a:schemeClr>
            </a:solidFill>
            <a:miter lim="800000"/>
            <a:headEnd/>
            <a:tailEnd/>
          </a:ln>
        </p:spPr>
        <p:txBody>
          <a:bodyPr wrap="none" anchor="ctr"/>
          <a:lstStyle/>
          <a:p>
            <a:pPr eaLnBrk="0" hangingPunct="0">
              <a:spcBef>
                <a:spcPct val="20000"/>
              </a:spcBef>
              <a:buClr>
                <a:srgbClr val="800000"/>
              </a:buClr>
              <a:buSzPct val="85000"/>
              <a:buFont typeface="Wingdings" pitchFamily="2" charset="2"/>
              <a:buNone/>
              <a:defRPr/>
            </a:pPr>
            <a:r>
              <a:rPr lang="es-MX">
                <a:ea typeface="ＭＳ Ｐゴシック" charset="-128"/>
              </a:rPr>
              <a:t>tres días antes de la jornada electoral</a:t>
            </a:r>
            <a:endParaRPr lang="es-ES">
              <a:ea typeface="ＭＳ Ｐゴシック" charset="-128"/>
            </a:endParaRPr>
          </a:p>
        </p:txBody>
      </p:sp>
      <p:sp>
        <p:nvSpPr>
          <p:cNvPr id="27654" name="Rectangle 15"/>
          <p:cNvSpPr>
            <a:spLocks noChangeArrowheads="1"/>
          </p:cNvSpPr>
          <p:nvPr/>
        </p:nvSpPr>
        <p:spPr bwMode="auto">
          <a:xfrm>
            <a:off x="5508625" y="2205038"/>
            <a:ext cx="2736850" cy="944562"/>
          </a:xfrm>
          <a:prstGeom prst="rect">
            <a:avLst/>
          </a:prstGeom>
          <a:noFill/>
          <a:ln w="28575">
            <a:solidFill>
              <a:schemeClr val="bg1">
                <a:lumMod val="50000"/>
              </a:schemeClr>
            </a:solidFill>
            <a:miter lim="800000"/>
            <a:headEnd/>
            <a:tailEnd/>
          </a:ln>
        </p:spPr>
        <p:txBody>
          <a:bodyPr anchor="ctr">
            <a:spAutoFit/>
          </a:bodyPr>
          <a:lstStyle/>
          <a:p>
            <a:pPr>
              <a:defRPr/>
            </a:pPr>
            <a:r>
              <a:rPr lang="es-MX" b="1" dirty="0">
                <a:solidFill>
                  <a:srgbClr val="04502E"/>
                </a:solidFill>
                <a:ea typeface="ＭＳ Ｐゴシック" charset="-128"/>
              </a:rPr>
              <a:t>Elección presidencial y legislativa federal:</a:t>
            </a:r>
            <a:r>
              <a:rPr lang="es-MX" dirty="0">
                <a:solidFill>
                  <a:srgbClr val="04502E"/>
                </a:solidFill>
                <a:ea typeface="ＭＳ Ｐゴシック" charset="-128"/>
              </a:rPr>
              <a:t> </a:t>
            </a:r>
            <a:r>
              <a:rPr lang="es-MX" dirty="0">
                <a:ea typeface="ＭＳ Ｐゴシック" charset="-128"/>
              </a:rPr>
              <a:t>serán de 90 días.</a:t>
            </a:r>
            <a:endParaRPr lang="es-ES" dirty="0">
              <a:ea typeface="ＭＳ Ｐゴシック" charset="-128"/>
            </a:endParaRPr>
          </a:p>
        </p:txBody>
      </p:sp>
      <p:sp>
        <p:nvSpPr>
          <p:cNvPr id="27655" name="Rectangle 18"/>
          <p:cNvSpPr>
            <a:spLocks noChangeArrowheads="1"/>
          </p:cNvSpPr>
          <p:nvPr/>
        </p:nvSpPr>
        <p:spPr bwMode="auto">
          <a:xfrm>
            <a:off x="5530850" y="3813175"/>
            <a:ext cx="2786063" cy="669925"/>
          </a:xfrm>
          <a:prstGeom prst="rect">
            <a:avLst/>
          </a:prstGeom>
          <a:noFill/>
          <a:ln w="28575">
            <a:solidFill>
              <a:schemeClr val="bg1">
                <a:lumMod val="50000"/>
              </a:schemeClr>
            </a:solidFill>
            <a:miter lim="800000"/>
            <a:headEnd/>
            <a:tailEnd/>
          </a:ln>
        </p:spPr>
        <p:txBody>
          <a:bodyPr anchor="ctr">
            <a:spAutoFit/>
          </a:bodyPr>
          <a:lstStyle/>
          <a:p>
            <a:pPr eaLnBrk="0" hangingPunct="0">
              <a:spcBef>
                <a:spcPct val="20000"/>
              </a:spcBef>
              <a:buClr>
                <a:srgbClr val="800000"/>
              </a:buClr>
              <a:buSzPct val="85000"/>
              <a:buFont typeface="Wingdings" pitchFamily="2" charset="2"/>
              <a:buNone/>
              <a:defRPr/>
            </a:pPr>
            <a:r>
              <a:rPr lang="es-MX" b="1" dirty="0">
                <a:solidFill>
                  <a:srgbClr val="04502E"/>
                </a:solidFill>
                <a:ea typeface="ＭＳ Ｐゴシック" charset="-128"/>
              </a:rPr>
              <a:t>Elección intermedia</a:t>
            </a:r>
            <a:r>
              <a:rPr lang="es-MX" b="1" dirty="0">
                <a:solidFill>
                  <a:srgbClr val="632523"/>
                </a:solidFill>
                <a:ea typeface="ＭＳ Ｐゴシック" charset="-128"/>
              </a:rPr>
              <a:t>:</a:t>
            </a:r>
            <a:r>
              <a:rPr lang="es-MX" dirty="0">
                <a:ea typeface="ＭＳ Ｐゴシック" charset="-128"/>
              </a:rPr>
              <a:t> serán de 60 días.</a:t>
            </a:r>
            <a:endParaRPr lang="es-ES" dirty="0">
              <a:ea typeface="ＭＳ Ｐゴシック" charset="-128"/>
            </a:endParaRPr>
          </a:p>
        </p:txBody>
      </p:sp>
      <p:sp>
        <p:nvSpPr>
          <p:cNvPr id="20488" name="1 Título"/>
          <p:cNvSpPr>
            <a:spLocks/>
          </p:cNvSpPr>
          <p:nvPr/>
        </p:nvSpPr>
        <p:spPr bwMode="auto">
          <a:xfrm>
            <a:off x="395288" y="2420938"/>
            <a:ext cx="136842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s-MX" sz="2000" b="1">
                <a:solidFill>
                  <a:srgbClr val="04502E"/>
                </a:solidFill>
                <a:latin typeface="Antique Olive"/>
              </a:rPr>
              <a:t>Inician</a:t>
            </a:r>
          </a:p>
        </p:txBody>
      </p:sp>
      <p:sp>
        <p:nvSpPr>
          <p:cNvPr id="20489" name="1 Título"/>
          <p:cNvSpPr>
            <a:spLocks/>
          </p:cNvSpPr>
          <p:nvPr/>
        </p:nvSpPr>
        <p:spPr bwMode="auto">
          <a:xfrm>
            <a:off x="611188" y="4292600"/>
            <a:ext cx="1512887"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s-MX" sz="2000" b="1">
                <a:solidFill>
                  <a:srgbClr val="04502E"/>
                </a:solidFill>
                <a:latin typeface="Antique Olive"/>
              </a:rPr>
              <a:t>Concluyen</a:t>
            </a:r>
          </a:p>
        </p:txBody>
      </p:sp>
      <p:cxnSp>
        <p:nvCxnSpPr>
          <p:cNvPr id="20490" name="AutoShape 23"/>
          <p:cNvCxnSpPr>
            <a:cxnSpLocks noChangeShapeType="1"/>
            <a:stCxn id="27651" idx="3"/>
            <a:endCxn id="27654" idx="1"/>
          </p:cNvCxnSpPr>
          <p:nvPr/>
        </p:nvCxnSpPr>
        <p:spPr bwMode="auto">
          <a:xfrm flipV="1">
            <a:off x="4921250" y="2678113"/>
            <a:ext cx="573088" cy="784225"/>
          </a:xfrm>
          <a:prstGeom prst="straightConnector1">
            <a:avLst/>
          </a:prstGeom>
          <a:noFill/>
          <a:ln w="25400">
            <a:solidFill>
              <a:srgbClr val="0E502B"/>
            </a:solidFill>
            <a:round/>
            <a:headEnd/>
            <a:tailEnd type="oval" w="med" len="med"/>
          </a:ln>
          <a:extLst>
            <a:ext uri="{909E8E84-426E-40DD-AFC4-6F175D3DCCD1}">
              <a14:hiddenFill xmlns="" xmlns:a14="http://schemas.microsoft.com/office/drawing/2010/main">
                <a:noFill/>
              </a14:hiddenFill>
            </a:ext>
          </a:extLst>
        </p:spPr>
      </p:cxnSp>
      <p:cxnSp>
        <p:nvCxnSpPr>
          <p:cNvPr id="20491" name="AutoShape 24"/>
          <p:cNvCxnSpPr>
            <a:cxnSpLocks noChangeShapeType="1"/>
            <a:stCxn id="27651" idx="3"/>
            <a:endCxn id="27655" idx="1"/>
          </p:cNvCxnSpPr>
          <p:nvPr/>
        </p:nvCxnSpPr>
        <p:spPr bwMode="auto">
          <a:xfrm>
            <a:off x="4921250" y="3462338"/>
            <a:ext cx="595313" cy="685800"/>
          </a:xfrm>
          <a:prstGeom prst="straightConnector1">
            <a:avLst/>
          </a:prstGeom>
          <a:noFill/>
          <a:ln w="25400">
            <a:solidFill>
              <a:srgbClr val="0E502B"/>
            </a:solidFill>
            <a:round/>
            <a:headEnd/>
            <a:tailEnd type="oval" w="med" len="med"/>
          </a:ln>
          <a:extLst>
            <a:ext uri="{909E8E84-426E-40DD-AFC4-6F175D3DCCD1}">
              <a14:hiddenFill xmlns="" xmlns:a14="http://schemas.microsoft.com/office/drawing/2010/main">
                <a:noFill/>
              </a14:hiddenFill>
            </a:ext>
          </a:extLst>
        </p:spPr>
      </p:cxnSp>
      <p:cxnSp>
        <p:nvCxnSpPr>
          <p:cNvPr id="20492" name="AutoShape 27"/>
          <p:cNvCxnSpPr>
            <a:cxnSpLocks noChangeShapeType="1"/>
            <a:stCxn id="20488" idx="2"/>
            <a:endCxn id="27651" idx="1"/>
          </p:cNvCxnSpPr>
          <p:nvPr/>
        </p:nvCxnSpPr>
        <p:spPr bwMode="auto">
          <a:xfrm rot="16200000" flipH="1">
            <a:off x="1000125" y="2928938"/>
            <a:ext cx="612775" cy="454025"/>
          </a:xfrm>
          <a:prstGeom prst="bentConnector2">
            <a:avLst/>
          </a:prstGeom>
          <a:noFill/>
          <a:ln w="25400">
            <a:solidFill>
              <a:srgbClr val="0E502B"/>
            </a:solidFill>
            <a:miter lim="800000"/>
            <a:headEnd/>
            <a:tailEnd type="oval" w="med" len="med"/>
          </a:ln>
          <a:extLst>
            <a:ext uri="{909E8E84-426E-40DD-AFC4-6F175D3DCCD1}">
              <a14:hiddenFill xmlns="" xmlns:a14="http://schemas.microsoft.com/office/drawing/2010/main">
                <a:noFill/>
              </a14:hiddenFill>
            </a:ext>
          </a:extLst>
        </p:spPr>
      </p:cxnSp>
      <p:cxnSp>
        <p:nvCxnSpPr>
          <p:cNvPr id="20493" name="AutoShape 28"/>
          <p:cNvCxnSpPr>
            <a:cxnSpLocks noChangeShapeType="1"/>
            <a:stCxn id="20489" idx="2"/>
            <a:endCxn id="27653" idx="1"/>
          </p:cNvCxnSpPr>
          <p:nvPr/>
        </p:nvCxnSpPr>
        <p:spPr bwMode="auto">
          <a:xfrm rot="16200000" flipH="1">
            <a:off x="1469231" y="4837907"/>
            <a:ext cx="325437" cy="527050"/>
          </a:xfrm>
          <a:prstGeom prst="bentConnector2">
            <a:avLst/>
          </a:prstGeom>
          <a:noFill/>
          <a:ln w="25400">
            <a:solidFill>
              <a:srgbClr val="0E502B"/>
            </a:solidFill>
            <a:miter lim="800000"/>
            <a:headEnd/>
            <a:tailEnd type="oval" w="med" len="med"/>
          </a:ln>
          <a:extLst>
            <a:ext uri="{909E8E84-426E-40DD-AFC4-6F175D3DCCD1}">
              <a14:hiddenFill xmlns="" xmlns:a14="http://schemas.microsoft.com/office/drawing/2010/main">
                <a:noFill/>
              </a14:hiddenFill>
            </a:ext>
          </a:extLst>
        </p:spPr>
      </p:cxnSp>
      <p:sp>
        <p:nvSpPr>
          <p:cNvPr id="20494" name="8 Marcador de contenido"/>
          <p:cNvSpPr>
            <a:spLocks/>
          </p:cNvSpPr>
          <p:nvPr/>
        </p:nvSpPr>
        <p:spPr bwMode="auto">
          <a:xfrm>
            <a:off x="2268538" y="5732463"/>
            <a:ext cx="5759450"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rgbClr val="632523"/>
              </a:buClr>
            </a:pPr>
            <a:r>
              <a:rPr lang="es-MX" altLang="es-MX" sz="1200"/>
              <a:t>Artículos 242 y 251  de la LGIPE</a:t>
            </a:r>
          </a:p>
          <a:p>
            <a:pPr algn="r" eaLnBrk="1" hangingPunct="1">
              <a:spcBef>
                <a:spcPct val="20000"/>
              </a:spcBef>
              <a:buClr>
                <a:srgbClr val="632523"/>
              </a:buClr>
            </a:pPr>
            <a:r>
              <a:rPr lang="es-MX" altLang="es-MX" sz="1200"/>
              <a:t>Tesis histórica XVI</a:t>
            </a:r>
            <a:r>
              <a:rPr lang="es-ES" altLang="es-MX" sz="1200"/>
              <a:t>/2004 del TEPJF.</a:t>
            </a:r>
          </a:p>
          <a:p>
            <a:pPr algn="r" eaLnBrk="1" hangingPunct="1">
              <a:spcBef>
                <a:spcPct val="20000"/>
              </a:spcBef>
              <a:buClr>
                <a:srgbClr val="632523"/>
              </a:buClr>
            </a:pPr>
            <a:r>
              <a:rPr lang="es-ES" altLang="es-MX" sz="1200"/>
              <a:t> Actos anticipados de campaña. Se encuentran prohibidos implícitamente.</a:t>
            </a:r>
            <a:endParaRPr lang="es-MX" altLang="es-MX"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bwMode="auto">
          <a:xfrm>
            <a:off x="457200" y="692150"/>
            <a:ext cx="8229600" cy="2889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s-ES" altLang="es-MX" sz="2400" b="1"/>
              <a:t>Temario </a:t>
            </a:r>
          </a:p>
        </p:txBody>
      </p:sp>
      <p:sp>
        <p:nvSpPr>
          <p:cNvPr id="3075" name="2 Marcador de contenido"/>
          <p:cNvSpPr>
            <a:spLocks noGrp="1"/>
          </p:cNvSpPr>
          <p:nvPr>
            <p:ph sz="half" idx="1"/>
          </p:nvPr>
        </p:nvSpPr>
        <p:spPr bwMode="auto">
          <a:xfrm>
            <a:off x="900113" y="1341438"/>
            <a:ext cx="6480175" cy="3887787"/>
          </a:xfrm>
          <a:ln>
            <a:solidFill>
              <a:srgbClr val="04502E"/>
            </a:solidFill>
            <a:miter lim="800000"/>
            <a:headEnd/>
            <a:tailEnd/>
          </a:ln>
        </p:spPr>
        <p:txBody>
          <a:bodyPr wrap="square" lIns="91440" tIns="45720" rIns="91440" bIns="45720" numCol="1" anchor="t" anchorCtr="0" compatLnSpc="1">
            <a:prstTxWarp prst="textNoShape">
              <a:avLst/>
            </a:prstTxWarp>
          </a:bodyPr>
          <a:lstStyle/>
          <a:p>
            <a:pPr algn="just">
              <a:buFontTx/>
              <a:buNone/>
              <a:defRPr/>
            </a:pPr>
            <a:endParaRPr lang="es-ES" sz="1400" b="1" dirty="0"/>
          </a:p>
          <a:p>
            <a:pPr algn="just">
              <a:buFontTx/>
              <a:buNone/>
              <a:defRPr/>
            </a:pPr>
            <a:r>
              <a:rPr lang="es-ES" sz="1400" dirty="0"/>
              <a:t>	</a:t>
            </a:r>
            <a:r>
              <a:rPr lang="es-ES" sz="1600" b="1" dirty="0">
                <a:latin typeface="Antique Olive Roman" pitchFamily="34" charset="0"/>
              </a:rPr>
              <a:t>1.</a:t>
            </a:r>
            <a:r>
              <a:rPr lang="es-ES" sz="1400" b="1" dirty="0"/>
              <a:t>  Procesos electorales</a:t>
            </a:r>
            <a:endParaRPr lang="es-ES" sz="1400" dirty="0"/>
          </a:p>
          <a:p>
            <a:pPr marL="354013" indent="0" eaLnBrk="1" hangingPunct="1">
              <a:lnSpc>
                <a:spcPct val="120000"/>
              </a:lnSpc>
              <a:buFontTx/>
              <a:buNone/>
              <a:defRPr/>
            </a:pPr>
            <a:r>
              <a:rPr lang="es-ES" sz="1600" b="1" dirty="0">
                <a:latin typeface="Antique Olive Roman" pitchFamily="34" charset="0"/>
              </a:rPr>
              <a:t>2.</a:t>
            </a:r>
            <a:r>
              <a:rPr lang="es-ES" sz="1400" b="1" dirty="0"/>
              <a:t>  Actos previos al proceso electoral</a:t>
            </a:r>
          </a:p>
          <a:p>
            <a:pPr marL="354013" indent="0" eaLnBrk="1" hangingPunct="1">
              <a:lnSpc>
                <a:spcPct val="120000"/>
              </a:lnSpc>
              <a:buFontTx/>
              <a:buNone/>
              <a:defRPr/>
            </a:pPr>
            <a:r>
              <a:rPr lang="es-ES" sz="1600" b="1" dirty="0">
                <a:latin typeface="Antique Olive Roman" pitchFamily="34" charset="0"/>
              </a:rPr>
              <a:t>3.</a:t>
            </a:r>
            <a:r>
              <a:rPr lang="es-ES" sz="1400" b="1" dirty="0"/>
              <a:t>  Etapas del proceso electoral</a:t>
            </a:r>
          </a:p>
          <a:p>
            <a:pPr marL="354013" indent="0" eaLnBrk="1" hangingPunct="1">
              <a:lnSpc>
                <a:spcPct val="80000"/>
              </a:lnSpc>
              <a:buFontTx/>
              <a:buNone/>
              <a:defRPr/>
            </a:pPr>
            <a:r>
              <a:rPr lang="es-MX" sz="1400" dirty="0">
                <a:ea typeface="Times New Roman" pitchFamily="18" charset="0"/>
                <a:cs typeface="Arial" charset="0"/>
              </a:rPr>
              <a:t>	- Preparación de la elección</a:t>
            </a:r>
            <a:endParaRPr lang="es-ES" sz="1400" dirty="0">
              <a:ea typeface="Times New Roman" pitchFamily="18" charset="0"/>
              <a:cs typeface="Arial" charset="0"/>
            </a:endParaRPr>
          </a:p>
          <a:p>
            <a:pPr marL="354013" indent="0" eaLnBrk="1" hangingPunct="1">
              <a:lnSpc>
                <a:spcPct val="80000"/>
              </a:lnSpc>
              <a:buFontTx/>
              <a:buNone/>
              <a:defRPr/>
            </a:pPr>
            <a:r>
              <a:rPr lang="es-ES" sz="1400" dirty="0">
                <a:ea typeface="Times New Roman" pitchFamily="18" charset="0"/>
                <a:cs typeface="Arial" charset="0"/>
              </a:rPr>
              <a:t>	- Jornada electoral</a:t>
            </a:r>
          </a:p>
          <a:p>
            <a:pPr marL="354013" indent="0" eaLnBrk="1" hangingPunct="1">
              <a:lnSpc>
                <a:spcPct val="80000"/>
              </a:lnSpc>
              <a:buFontTx/>
              <a:buNone/>
              <a:defRPr/>
            </a:pPr>
            <a:r>
              <a:rPr lang="es-ES" sz="1400" dirty="0">
                <a:ea typeface="Times New Roman" pitchFamily="18" charset="0"/>
                <a:cs typeface="Arial" charset="0"/>
              </a:rPr>
              <a:t>	- Resultados y declaraciones de validez de las 	elecciones</a:t>
            </a:r>
          </a:p>
          <a:p>
            <a:pPr marL="354013" indent="0" eaLnBrk="1" hangingPunct="1">
              <a:lnSpc>
                <a:spcPct val="80000"/>
              </a:lnSpc>
              <a:buFontTx/>
              <a:buNone/>
              <a:defRPr/>
            </a:pPr>
            <a:r>
              <a:rPr lang="es-ES" sz="1400" dirty="0">
                <a:ea typeface="Times New Roman" pitchFamily="18" charset="0"/>
                <a:cs typeface="Arial" charset="0"/>
              </a:rPr>
              <a:t>	- Dictamen y declaraciones de validez de la elección y de 	Presidente electo</a:t>
            </a:r>
          </a:p>
          <a:p>
            <a:pPr marL="354013" indent="0" eaLnBrk="1" hangingPunct="1">
              <a:lnSpc>
                <a:spcPct val="120000"/>
              </a:lnSpc>
              <a:buFontTx/>
              <a:buNone/>
              <a:defRPr/>
            </a:pPr>
            <a:r>
              <a:rPr lang="es-ES" sz="1600" b="1" dirty="0">
                <a:latin typeface="Antique Olive Roman" pitchFamily="34" charset="0"/>
                <a:ea typeface="Times New Roman" pitchFamily="18" charset="0"/>
                <a:cs typeface="Arial" charset="0"/>
              </a:rPr>
              <a:t>4.</a:t>
            </a:r>
            <a:r>
              <a:rPr lang="es-ES" sz="1400" b="1" dirty="0">
                <a:ea typeface="Times New Roman" pitchFamily="18" charset="0"/>
                <a:cs typeface="Arial" charset="0"/>
              </a:rPr>
              <a:t>  Actos posteriores al proceso electoral</a:t>
            </a:r>
            <a:endParaRPr lang="es-ES" sz="1400" dirty="0">
              <a:ea typeface="Times New Roman" pitchFamily="18" charset="0"/>
              <a:cs typeface="Arial" charset="0"/>
            </a:endParaRPr>
          </a:p>
          <a:p>
            <a:pPr marL="354013" indent="0" eaLnBrk="1" hangingPunct="1">
              <a:lnSpc>
                <a:spcPct val="120000"/>
              </a:lnSpc>
              <a:buFontTx/>
              <a:buNone/>
              <a:defRPr/>
            </a:pPr>
            <a:r>
              <a:rPr lang="es-ES" sz="1600" b="1" dirty="0">
                <a:latin typeface="Antique Olive Roman" pitchFamily="34" charset="0"/>
                <a:ea typeface="Times New Roman" pitchFamily="18" charset="0"/>
                <a:cs typeface="Arial" charset="0"/>
              </a:rPr>
              <a:t>5.</a:t>
            </a:r>
            <a:r>
              <a:rPr lang="es-ES" sz="1400" b="1" dirty="0">
                <a:ea typeface="Times New Roman" pitchFamily="18" charset="0"/>
                <a:cs typeface="Arial" charset="0"/>
              </a:rPr>
              <a:t>  Voto de los mexicanos en el extranjero</a:t>
            </a:r>
          </a:p>
          <a:p>
            <a:pPr algn="just">
              <a:buFontTx/>
              <a:buAutoNum type="arabicPeriod"/>
              <a:defRPr/>
            </a:pPr>
            <a:endParaRPr lang="es-E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6 Rectángulo"/>
          <p:cNvSpPr>
            <a:spLocks noChangeArrowheads="1"/>
          </p:cNvSpPr>
          <p:nvPr/>
        </p:nvSpPr>
        <p:spPr bwMode="auto">
          <a:xfrm>
            <a:off x="777875" y="-26988"/>
            <a:ext cx="8358188"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Topes de gastos para campañas</a:t>
            </a:r>
            <a:endParaRPr lang="es-ES" altLang="es-MX" sz="2400" b="1">
              <a:solidFill>
                <a:schemeClr val="bg1"/>
              </a:solidFill>
              <a:latin typeface="Antique Olive"/>
            </a:endParaRPr>
          </a:p>
        </p:txBody>
      </p:sp>
      <p:sp>
        <p:nvSpPr>
          <p:cNvPr id="26627" name="Rectangle 3"/>
          <p:cNvSpPr>
            <a:spLocks noChangeArrowheads="1"/>
          </p:cNvSpPr>
          <p:nvPr/>
        </p:nvSpPr>
        <p:spPr bwMode="auto">
          <a:xfrm>
            <a:off x="179388" y="5673358"/>
            <a:ext cx="6696075" cy="830997"/>
          </a:xfrm>
          <a:prstGeom prst="rect">
            <a:avLst/>
          </a:prstGeom>
          <a:solidFill>
            <a:schemeClr val="bg1">
              <a:lumMod val="85000"/>
              <a:alpha val="85000"/>
            </a:schemeClr>
          </a:solidFill>
          <a:ln w="28575">
            <a:solidFill>
              <a:srgbClr val="04502E"/>
            </a:solidFill>
            <a:miter lim="800000"/>
            <a:headEnd/>
            <a:tailEnd/>
          </a:ln>
        </p:spPr>
        <p:txBody>
          <a:bodyPr anchor="ctr">
            <a:spAutoFit/>
          </a:bodyPr>
          <a:lstStyle/>
          <a:p>
            <a:pPr>
              <a:defRPr/>
            </a:pPr>
            <a:r>
              <a:rPr lang="es-ES" sz="1600" dirty="0">
                <a:ea typeface="ＭＳ Ｐゴシック" charset="-128"/>
              </a:rPr>
              <a:t>Para el proceso electoral federal 2018, el tope de gastos de campaña para presidente es </a:t>
            </a:r>
            <a:r>
              <a:rPr lang="es-ES" sz="1600" b="1" dirty="0">
                <a:ea typeface="ＭＳ Ｐゴシック" charset="-128"/>
              </a:rPr>
              <a:t>429.6 MDP</a:t>
            </a:r>
            <a:r>
              <a:rPr lang="es-ES" sz="1600" dirty="0">
                <a:ea typeface="ＭＳ Ｐゴシック" charset="-128"/>
              </a:rPr>
              <a:t>; para diputado de MR fue de </a:t>
            </a:r>
            <a:r>
              <a:rPr lang="es-MX" sz="1600" b="1" dirty="0"/>
              <a:t>1.4 MDP; </a:t>
            </a:r>
            <a:r>
              <a:rPr lang="es-MX" sz="1600" dirty="0"/>
              <a:t>para senador el monto varía por entidad</a:t>
            </a:r>
            <a:endParaRPr lang="es-ES" sz="1600" dirty="0">
              <a:ea typeface="ＭＳ Ｐゴシック" charset="-128"/>
            </a:endParaRPr>
          </a:p>
        </p:txBody>
      </p:sp>
      <p:sp>
        <p:nvSpPr>
          <p:cNvPr id="21508" name="1 Título"/>
          <p:cNvSpPr>
            <a:spLocks/>
          </p:cNvSpPr>
          <p:nvPr/>
        </p:nvSpPr>
        <p:spPr bwMode="auto">
          <a:xfrm>
            <a:off x="250825" y="1052513"/>
            <a:ext cx="2520950"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s-MX" b="1">
                <a:solidFill>
                  <a:srgbClr val="04502E"/>
                </a:solidFill>
                <a:latin typeface="Antique Olive"/>
              </a:rPr>
              <a:t>Presidencial</a:t>
            </a:r>
          </a:p>
        </p:txBody>
      </p:sp>
      <p:sp>
        <p:nvSpPr>
          <p:cNvPr id="21509" name="1 Título"/>
          <p:cNvSpPr>
            <a:spLocks/>
          </p:cNvSpPr>
          <p:nvPr/>
        </p:nvSpPr>
        <p:spPr bwMode="auto">
          <a:xfrm>
            <a:off x="3421063" y="1125538"/>
            <a:ext cx="2303462" cy="28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s-MX" b="1">
                <a:solidFill>
                  <a:srgbClr val="04502E"/>
                </a:solidFill>
                <a:latin typeface="Antique Olive"/>
              </a:rPr>
              <a:t>Diputados de MR</a:t>
            </a:r>
          </a:p>
        </p:txBody>
      </p:sp>
      <p:sp>
        <p:nvSpPr>
          <p:cNvPr id="21510" name="1 Título"/>
          <p:cNvSpPr>
            <a:spLocks/>
          </p:cNvSpPr>
          <p:nvPr/>
        </p:nvSpPr>
        <p:spPr bwMode="auto">
          <a:xfrm>
            <a:off x="6227763" y="1052513"/>
            <a:ext cx="2520950"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s-MX" b="1">
                <a:solidFill>
                  <a:srgbClr val="04502E"/>
                </a:solidFill>
                <a:latin typeface="Antique Olive"/>
              </a:rPr>
              <a:t>Senadores de MR</a:t>
            </a:r>
          </a:p>
        </p:txBody>
      </p:sp>
      <p:sp>
        <p:nvSpPr>
          <p:cNvPr id="21511" name="Rectangle 26"/>
          <p:cNvSpPr>
            <a:spLocks noChangeArrowheads="1"/>
          </p:cNvSpPr>
          <p:nvPr/>
        </p:nvSpPr>
        <p:spPr bwMode="auto">
          <a:xfrm>
            <a:off x="252413" y="1844675"/>
            <a:ext cx="2735262" cy="2298700"/>
          </a:xfrm>
          <a:prstGeom prst="rect">
            <a:avLst/>
          </a:prstGeom>
          <a:noFill/>
          <a:ln w="2540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660033"/>
              </a:buClr>
              <a:buSzPct val="90000"/>
              <a:buFont typeface="Wingdings" pitchFamily="2" charset="2"/>
              <a:buChar char="§"/>
            </a:pPr>
            <a:r>
              <a:rPr lang="es-MX" altLang="es-MX"/>
              <a:t> Equivalente al </a:t>
            </a:r>
            <a:r>
              <a:rPr lang="es-MX" altLang="es-MX" b="1"/>
              <a:t>20%</a:t>
            </a:r>
            <a:r>
              <a:rPr lang="es-MX" altLang="es-MX"/>
              <a:t> del financiamiento público para campaña establecido para todos los partidos en el año de la elección.</a:t>
            </a:r>
          </a:p>
        </p:txBody>
      </p:sp>
      <p:sp>
        <p:nvSpPr>
          <p:cNvPr id="21512" name="Rectangle 29"/>
          <p:cNvSpPr>
            <a:spLocks noChangeArrowheads="1"/>
          </p:cNvSpPr>
          <p:nvPr/>
        </p:nvSpPr>
        <p:spPr bwMode="auto">
          <a:xfrm>
            <a:off x="3132138" y="1844675"/>
            <a:ext cx="2879725" cy="22987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660033"/>
              </a:buClr>
              <a:buSzPct val="90000"/>
              <a:buFont typeface="Wingdings" pitchFamily="2" charset="2"/>
              <a:buChar char="§"/>
            </a:pPr>
            <a:r>
              <a:rPr lang="es-MX" altLang="es-MX" dirty="0"/>
              <a:t>Tope de gastos de la elección presidencial entre 300. </a:t>
            </a:r>
          </a:p>
          <a:p>
            <a:pPr eaLnBrk="1" hangingPunct="1">
              <a:spcBef>
                <a:spcPct val="20000"/>
              </a:spcBef>
              <a:buClr>
                <a:srgbClr val="660033"/>
              </a:buClr>
              <a:buSzPct val="90000"/>
              <a:buFont typeface="Wingdings" pitchFamily="2" charset="2"/>
              <a:buChar char="§"/>
            </a:pPr>
            <a:r>
              <a:rPr lang="es-MX" altLang="es-MX" dirty="0"/>
              <a:t> En año de elección intermedia, la cantidad se actualiza de acuerdo a la UDC en la CDMX. </a:t>
            </a:r>
          </a:p>
        </p:txBody>
      </p:sp>
      <p:sp>
        <p:nvSpPr>
          <p:cNvPr id="21513" name="Rectangle 32"/>
          <p:cNvSpPr>
            <a:spLocks noChangeArrowheads="1"/>
          </p:cNvSpPr>
          <p:nvPr/>
        </p:nvSpPr>
        <p:spPr bwMode="auto">
          <a:xfrm>
            <a:off x="6156325" y="1844675"/>
            <a:ext cx="2736850" cy="22987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632523"/>
              </a:buClr>
              <a:buFont typeface="Wingdings" pitchFamily="2" charset="2"/>
              <a:buChar char="§"/>
            </a:pPr>
            <a:r>
              <a:rPr lang="es-MX" altLang="es-MX"/>
              <a:t>Tope de gastos para la elección de diputados,  multiplicado por el número de distritos de la entidad respectiva (máximo 20). </a:t>
            </a:r>
          </a:p>
        </p:txBody>
      </p:sp>
      <p:sp>
        <p:nvSpPr>
          <p:cNvPr id="21514" name="Line 33"/>
          <p:cNvSpPr>
            <a:spLocks noChangeShapeType="1"/>
          </p:cNvSpPr>
          <p:nvPr/>
        </p:nvSpPr>
        <p:spPr bwMode="auto">
          <a:xfrm>
            <a:off x="1476375" y="1412875"/>
            <a:ext cx="0" cy="358775"/>
          </a:xfrm>
          <a:prstGeom prst="line">
            <a:avLst/>
          </a:prstGeom>
          <a:noFill/>
          <a:ln w="76200">
            <a:solidFill>
              <a:srgbClr val="04502E"/>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21515" name="Line 34"/>
          <p:cNvSpPr>
            <a:spLocks noChangeShapeType="1"/>
          </p:cNvSpPr>
          <p:nvPr/>
        </p:nvSpPr>
        <p:spPr bwMode="auto">
          <a:xfrm>
            <a:off x="4572000" y="1412875"/>
            <a:ext cx="0" cy="358775"/>
          </a:xfrm>
          <a:prstGeom prst="line">
            <a:avLst/>
          </a:prstGeom>
          <a:noFill/>
          <a:ln w="76200">
            <a:solidFill>
              <a:srgbClr val="04502E"/>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21516" name="Line 35"/>
          <p:cNvSpPr>
            <a:spLocks noChangeShapeType="1"/>
          </p:cNvSpPr>
          <p:nvPr/>
        </p:nvSpPr>
        <p:spPr bwMode="auto">
          <a:xfrm>
            <a:off x="7524750" y="1412875"/>
            <a:ext cx="0" cy="358775"/>
          </a:xfrm>
          <a:prstGeom prst="line">
            <a:avLst/>
          </a:prstGeom>
          <a:noFill/>
          <a:ln w="76200">
            <a:solidFill>
              <a:srgbClr val="04502E"/>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21517" name="8 Marcador de contenido"/>
          <p:cNvSpPr>
            <a:spLocks/>
          </p:cNvSpPr>
          <p:nvPr/>
        </p:nvSpPr>
        <p:spPr bwMode="auto">
          <a:xfrm>
            <a:off x="6732588" y="4941888"/>
            <a:ext cx="187166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632523"/>
              </a:buClr>
            </a:pPr>
            <a:r>
              <a:rPr lang="es-MX" altLang="es-MX" sz="1200"/>
              <a:t>Artículo 243 de la LGIPE</a:t>
            </a:r>
          </a:p>
        </p:txBody>
      </p:sp>
      <p:sp>
        <p:nvSpPr>
          <p:cNvPr id="21518" name="15 Rectángulo"/>
          <p:cNvSpPr>
            <a:spLocks noChangeArrowheads="1"/>
          </p:cNvSpPr>
          <p:nvPr/>
        </p:nvSpPr>
        <p:spPr bwMode="auto">
          <a:xfrm>
            <a:off x="3143250" y="4214813"/>
            <a:ext cx="5715000" cy="646112"/>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660033"/>
              </a:buClr>
              <a:buSzPct val="90000"/>
              <a:buFont typeface="Wingdings" pitchFamily="2" charset="2"/>
              <a:buChar char="§"/>
            </a:pPr>
            <a:r>
              <a:rPr lang="es-MX" altLang="es-MX"/>
              <a:t> El CG los determina a más tardar el último día de diciembre del año de la elección.</a:t>
            </a:r>
          </a:p>
        </p:txBody>
      </p:sp>
      <p:sp>
        <p:nvSpPr>
          <p:cNvPr id="21519" name="16 Rectángulo"/>
          <p:cNvSpPr>
            <a:spLocks noChangeArrowheads="1"/>
          </p:cNvSpPr>
          <p:nvPr/>
        </p:nvSpPr>
        <p:spPr bwMode="auto">
          <a:xfrm>
            <a:off x="250825" y="4219575"/>
            <a:ext cx="2749550" cy="1200150"/>
          </a:xfrm>
          <a:prstGeom prst="rect">
            <a:avLst/>
          </a:prstGeom>
          <a:noFill/>
          <a:ln w="2540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660033"/>
              </a:buClr>
              <a:buSzPct val="90000"/>
              <a:buFont typeface="Wingdings" pitchFamily="2" charset="2"/>
              <a:buChar char="§"/>
            </a:pPr>
            <a:r>
              <a:rPr lang="es-MX" altLang="es-MX"/>
              <a:t> El CG lo determina a más tardar el último día de octubre del año anterior al de la elección.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6 Rectángulo"/>
          <p:cNvSpPr>
            <a:spLocks noChangeArrowheads="1"/>
          </p:cNvSpPr>
          <p:nvPr/>
        </p:nvSpPr>
        <p:spPr bwMode="auto">
          <a:xfrm>
            <a:off x="822325" y="-26988"/>
            <a:ext cx="8358188"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Integración de órganos electorales</a:t>
            </a:r>
            <a:endParaRPr lang="es-ES" altLang="es-MX" sz="2400" b="1">
              <a:solidFill>
                <a:schemeClr val="bg1"/>
              </a:solidFill>
              <a:latin typeface="Antique Olive"/>
            </a:endParaRPr>
          </a:p>
        </p:txBody>
      </p:sp>
      <p:sp>
        <p:nvSpPr>
          <p:cNvPr id="25603" name="Rectangle 7"/>
          <p:cNvSpPr>
            <a:spLocks noChangeArrowheads="1"/>
          </p:cNvSpPr>
          <p:nvPr/>
        </p:nvSpPr>
        <p:spPr bwMode="auto">
          <a:xfrm>
            <a:off x="428625" y="2000250"/>
            <a:ext cx="1535113" cy="1477963"/>
          </a:xfrm>
          <a:prstGeom prst="rect">
            <a:avLst/>
          </a:prstGeom>
          <a:noFill/>
          <a:ln w="28575">
            <a:solidFill>
              <a:schemeClr val="bg1">
                <a:lumMod val="50000"/>
              </a:schemeClr>
            </a:solidFill>
            <a:miter lim="800000"/>
            <a:headEnd/>
            <a:tailEnd/>
          </a:ln>
        </p:spPr>
        <p:txBody>
          <a:bodyPr anchor="ctr">
            <a:spAutoFit/>
          </a:bodyPr>
          <a:lstStyle/>
          <a:p>
            <a:pPr eaLnBrk="0" hangingPunct="0">
              <a:spcBef>
                <a:spcPct val="20000"/>
              </a:spcBef>
              <a:buClr>
                <a:srgbClr val="800000"/>
              </a:buClr>
              <a:buSzPct val="85000"/>
              <a:buFont typeface="Wingdings" pitchFamily="2" charset="2"/>
              <a:buNone/>
              <a:defRPr/>
            </a:pPr>
            <a:r>
              <a:rPr lang="es-MX" b="1" dirty="0">
                <a:solidFill>
                  <a:srgbClr val="04502E"/>
                </a:solidFill>
                <a:ea typeface="ＭＳ Ｐゴシック" charset="-128"/>
              </a:rPr>
              <a:t>Integración de los consejos locales y distritales</a:t>
            </a:r>
            <a:endParaRPr lang="es-ES" b="1" dirty="0">
              <a:solidFill>
                <a:srgbClr val="04502E"/>
              </a:solidFill>
              <a:ea typeface="ＭＳ Ｐゴシック" charset="-128"/>
            </a:endParaRPr>
          </a:p>
        </p:txBody>
      </p:sp>
      <p:sp>
        <p:nvSpPr>
          <p:cNvPr id="22532" name="Rectangle 8"/>
          <p:cNvSpPr>
            <a:spLocks noChangeArrowheads="1"/>
          </p:cNvSpPr>
          <p:nvPr/>
        </p:nvSpPr>
        <p:spPr bwMode="auto">
          <a:xfrm>
            <a:off x="2463800" y="655638"/>
            <a:ext cx="4016375" cy="2309812"/>
          </a:xfrm>
          <a:prstGeom prst="rect">
            <a:avLst/>
          </a:prstGeom>
          <a:noFill/>
          <a:ln w="28575" algn="ctr">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spcBef>
                <a:spcPct val="20000"/>
              </a:spcBef>
              <a:buClr>
                <a:srgbClr val="800000"/>
              </a:buClr>
              <a:buSzPct val="85000"/>
            </a:pPr>
            <a:r>
              <a:rPr lang="es-MX" altLang="es-MX"/>
              <a:t>- El CG designa a los presidentes de los consejos locales y distritales (que también actuarán como vocales ejecutivos de las juntas), así como a los  demás consejeros electorales locales, a más tardar el </a:t>
            </a:r>
            <a:r>
              <a:rPr lang="es-MX" altLang="es-MX" b="1">
                <a:solidFill>
                  <a:srgbClr val="0E502B"/>
                </a:solidFill>
              </a:rPr>
              <a:t>30 de septiembre.</a:t>
            </a:r>
            <a:r>
              <a:rPr lang="es-MX" altLang="es-MX"/>
              <a:t> Art. 44.1, f) y h), y 67 de la LGIPE.</a:t>
            </a:r>
          </a:p>
        </p:txBody>
      </p:sp>
      <p:sp>
        <p:nvSpPr>
          <p:cNvPr id="22533" name="Rectangle 10"/>
          <p:cNvSpPr>
            <a:spLocks noChangeArrowheads="1"/>
          </p:cNvSpPr>
          <p:nvPr/>
        </p:nvSpPr>
        <p:spPr bwMode="auto">
          <a:xfrm>
            <a:off x="2339975" y="4848225"/>
            <a:ext cx="6500813" cy="1404938"/>
          </a:xfrm>
          <a:prstGeom prst="rect">
            <a:avLst/>
          </a:prstGeom>
          <a:noFill/>
          <a:ln w="28575" algn="ctr">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spcBef>
                <a:spcPct val="20000"/>
              </a:spcBef>
              <a:buClr>
                <a:srgbClr val="800000"/>
              </a:buClr>
              <a:buSzPct val="85000"/>
              <a:buFont typeface="Wingdings" pitchFamily="2" charset="2"/>
              <a:buNone/>
            </a:pPr>
            <a:r>
              <a:rPr lang="es-ES" altLang="es-MX" sz="1600"/>
              <a:t>Excepcionalmente, el CG puede determinar su instalación. La JGE propone al CG su establecimiento de acuerdo con los estudios que formule y la disponibilidad presupuestal. </a:t>
            </a:r>
          </a:p>
          <a:p>
            <a:pPr algn="just">
              <a:spcBef>
                <a:spcPct val="20000"/>
              </a:spcBef>
              <a:buClr>
                <a:srgbClr val="800000"/>
              </a:buClr>
              <a:buSzPct val="85000"/>
              <a:buFont typeface="Wingdings" pitchFamily="2" charset="2"/>
              <a:buNone/>
            </a:pPr>
            <a:r>
              <a:rPr lang="es-ES" altLang="es-MX" sz="1600"/>
              <a:t>Los acuerdos de creación determinan su estructura, funciones y ámbito territorial de competencia. </a:t>
            </a:r>
            <a:r>
              <a:rPr lang="es-MX" altLang="es-MX" sz="1600"/>
              <a:t>Art. 33.2, 48.1 g), 75.1</a:t>
            </a:r>
            <a:endParaRPr lang="es-ES" altLang="es-MX" sz="1600"/>
          </a:p>
        </p:txBody>
      </p:sp>
      <p:sp>
        <p:nvSpPr>
          <p:cNvPr id="25608" name="Rectangle 12"/>
          <p:cNvSpPr>
            <a:spLocks noChangeArrowheads="1"/>
          </p:cNvSpPr>
          <p:nvPr/>
        </p:nvSpPr>
        <p:spPr bwMode="auto">
          <a:xfrm>
            <a:off x="395288" y="5365750"/>
            <a:ext cx="1604962" cy="584200"/>
          </a:xfrm>
          <a:prstGeom prst="rect">
            <a:avLst/>
          </a:prstGeom>
          <a:noFill/>
          <a:ln w="28575">
            <a:solidFill>
              <a:schemeClr val="bg1">
                <a:lumMod val="50000"/>
              </a:schemeClr>
            </a:solidFill>
            <a:miter lim="800000"/>
            <a:headEnd/>
            <a:tailEnd/>
          </a:ln>
        </p:spPr>
        <p:txBody>
          <a:bodyPr anchor="ctr">
            <a:spAutoFit/>
          </a:bodyPr>
          <a:lstStyle/>
          <a:p>
            <a:pPr eaLnBrk="0" hangingPunct="0">
              <a:spcBef>
                <a:spcPct val="20000"/>
              </a:spcBef>
              <a:buClr>
                <a:srgbClr val="800000"/>
              </a:buClr>
              <a:buSzPct val="85000"/>
              <a:buFont typeface="Wingdings" pitchFamily="2" charset="2"/>
              <a:buNone/>
              <a:defRPr/>
            </a:pPr>
            <a:r>
              <a:rPr lang="es-MX" sz="1600" b="1" dirty="0">
                <a:solidFill>
                  <a:srgbClr val="04502E"/>
                </a:solidFill>
                <a:ea typeface="ＭＳ Ｐゴシック" charset="-128"/>
              </a:rPr>
              <a:t>Oficinas municipales</a:t>
            </a:r>
            <a:endParaRPr lang="es-ES" sz="1600" b="1" dirty="0">
              <a:solidFill>
                <a:srgbClr val="04502E"/>
              </a:solidFill>
              <a:ea typeface="ＭＳ Ｐゴシック" charset="-128"/>
            </a:endParaRPr>
          </a:p>
        </p:txBody>
      </p:sp>
      <p:sp>
        <p:nvSpPr>
          <p:cNvPr id="14" name="Rectangle 7"/>
          <p:cNvSpPr>
            <a:spLocks noChangeArrowheads="1"/>
          </p:cNvSpPr>
          <p:nvPr/>
        </p:nvSpPr>
        <p:spPr bwMode="auto">
          <a:xfrm>
            <a:off x="7108825" y="2236788"/>
            <a:ext cx="1820863" cy="923925"/>
          </a:xfrm>
          <a:prstGeom prst="rect">
            <a:avLst/>
          </a:prstGeom>
          <a:noFill/>
          <a:ln w="28575">
            <a:solidFill>
              <a:schemeClr val="bg1">
                <a:lumMod val="50000"/>
              </a:schemeClr>
            </a:solidFill>
            <a:miter lim="800000"/>
            <a:headEnd/>
            <a:tailEnd/>
          </a:ln>
        </p:spPr>
        <p:txBody>
          <a:bodyPr anchor="ctr">
            <a:spAutoFit/>
          </a:bodyPr>
          <a:lstStyle/>
          <a:p>
            <a:pPr eaLnBrk="0" hangingPunct="0">
              <a:spcBef>
                <a:spcPct val="20000"/>
              </a:spcBef>
              <a:buClr>
                <a:srgbClr val="800000"/>
              </a:buClr>
              <a:buSzPct val="85000"/>
              <a:buFont typeface="Wingdings" pitchFamily="2" charset="2"/>
              <a:buNone/>
              <a:defRPr/>
            </a:pPr>
            <a:r>
              <a:rPr lang="es-MX" dirty="0">
                <a:ea typeface="ＭＳ Ｐゴシック" charset="-128"/>
              </a:rPr>
              <a:t>Deben sesionar por lo menos una vez al mes.</a:t>
            </a:r>
            <a:endParaRPr lang="es-ES" b="1" dirty="0">
              <a:solidFill>
                <a:srgbClr val="632523"/>
              </a:solidFill>
              <a:ea typeface="ＭＳ Ｐゴシック" charset="-128"/>
            </a:endParaRPr>
          </a:p>
        </p:txBody>
      </p:sp>
      <p:sp>
        <p:nvSpPr>
          <p:cNvPr id="22536" name="Rectangle 8"/>
          <p:cNvSpPr>
            <a:spLocks noChangeArrowheads="1"/>
          </p:cNvSpPr>
          <p:nvPr/>
        </p:nvSpPr>
        <p:spPr bwMode="auto">
          <a:xfrm>
            <a:off x="2463800" y="3043238"/>
            <a:ext cx="4016375" cy="1754187"/>
          </a:xfrm>
          <a:prstGeom prst="rect">
            <a:avLst/>
          </a:prstGeom>
          <a:noFill/>
          <a:ln w="28575" algn="ctr">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spcBef>
                <a:spcPct val="20000"/>
              </a:spcBef>
              <a:buClr>
                <a:srgbClr val="800000"/>
              </a:buClr>
              <a:buSzPct val="85000"/>
              <a:buFont typeface="Wingdings" pitchFamily="2" charset="2"/>
              <a:buNone/>
            </a:pPr>
            <a:r>
              <a:rPr lang="es-MX" altLang="es-MX"/>
              <a:t>- Los consejos locales designan a los consejeros distritales en </a:t>
            </a:r>
            <a:r>
              <a:rPr lang="es-MX" altLang="es-MX" b="1">
                <a:solidFill>
                  <a:srgbClr val="04502E"/>
                </a:solidFill>
              </a:rPr>
              <a:t>noviembre</a:t>
            </a:r>
            <a:r>
              <a:rPr lang="es-MX" altLang="es-MX"/>
              <a:t> del año anterior de la elección, que iniciarán sesiones a más tardar el </a:t>
            </a:r>
            <a:r>
              <a:rPr lang="es-MX" altLang="es-MX" b="1">
                <a:solidFill>
                  <a:srgbClr val="04502E"/>
                </a:solidFill>
              </a:rPr>
              <a:t>30</a:t>
            </a:r>
            <a:r>
              <a:rPr lang="es-MX" altLang="es-MX"/>
              <a:t> del mismo mes. Art. 68.1, c), y 78 de la LGIPE</a:t>
            </a:r>
            <a:endParaRPr lang="es-ES" altLang="es-MX"/>
          </a:p>
        </p:txBody>
      </p:sp>
      <p:sp>
        <p:nvSpPr>
          <p:cNvPr id="22537" name="16 Flecha derecha"/>
          <p:cNvSpPr>
            <a:spLocks noChangeArrowheads="1"/>
          </p:cNvSpPr>
          <p:nvPr/>
        </p:nvSpPr>
        <p:spPr bwMode="auto">
          <a:xfrm>
            <a:off x="2143125" y="5375275"/>
            <a:ext cx="142875" cy="357188"/>
          </a:xfrm>
          <a:prstGeom prst="rightArrow">
            <a:avLst>
              <a:gd name="adj1" fmla="val 50000"/>
              <a:gd name="adj2" fmla="val 50000"/>
            </a:avLst>
          </a:prstGeom>
          <a:solidFill>
            <a:srgbClr val="68B679"/>
          </a:solidFill>
          <a:ln w="31750" algn="ctr">
            <a:solidFill>
              <a:srgbClr val="04502E"/>
            </a:solidFill>
            <a:round/>
            <a:headEnd/>
            <a:tailEnd type="oval" w="med" len="me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MX" altLang="es-MX"/>
          </a:p>
        </p:txBody>
      </p:sp>
      <p:cxnSp>
        <p:nvCxnSpPr>
          <p:cNvPr id="22538" name="18 Conector recto de flecha"/>
          <p:cNvCxnSpPr>
            <a:cxnSpLocks noChangeShapeType="1"/>
            <a:stCxn id="25603" idx="3"/>
            <a:endCxn id="22532" idx="1"/>
          </p:cNvCxnSpPr>
          <p:nvPr/>
        </p:nvCxnSpPr>
        <p:spPr bwMode="auto">
          <a:xfrm flipV="1">
            <a:off x="1963738" y="1811338"/>
            <a:ext cx="500062" cy="928687"/>
          </a:xfrm>
          <a:prstGeom prst="straightConnector1">
            <a:avLst/>
          </a:prstGeom>
          <a:noFill/>
          <a:ln w="38100" algn="ctr">
            <a:solidFill>
              <a:srgbClr val="04502E"/>
            </a:solidFill>
            <a:round/>
            <a:headEnd/>
            <a:tailEnd type="triangle" w="med" len="med"/>
          </a:ln>
          <a:extLst>
            <a:ext uri="{909E8E84-426E-40DD-AFC4-6F175D3DCCD1}">
              <a14:hiddenFill xmlns="" xmlns:a14="http://schemas.microsoft.com/office/drawing/2010/main">
                <a:noFill/>
              </a14:hiddenFill>
            </a:ext>
          </a:extLst>
        </p:spPr>
      </p:cxnSp>
      <p:cxnSp>
        <p:nvCxnSpPr>
          <p:cNvPr id="22539" name="20 Conector recto de flecha"/>
          <p:cNvCxnSpPr>
            <a:cxnSpLocks noChangeShapeType="1"/>
            <a:stCxn id="25603" idx="3"/>
            <a:endCxn id="22536" idx="1"/>
          </p:cNvCxnSpPr>
          <p:nvPr/>
        </p:nvCxnSpPr>
        <p:spPr bwMode="auto">
          <a:xfrm>
            <a:off x="1963738" y="2740025"/>
            <a:ext cx="500062" cy="1179513"/>
          </a:xfrm>
          <a:prstGeom prst="straightConnector1">
            <a:avLst/>
          </a:prstGeom>
          <a:noFill/>
          <a:ln w="38100" algn="ctr">
            <a:solidFill>
              <a:srgbClr val="04502E"/>
            </a:solidFill>
            <a:round/>
            <a:headEnd/>
            <a:tailEnd type="triangle" w="med" len="med"/>
          </a:ln>
          <a:extLst>
            <a:ext uri="{909E8E84-426E-40DD-AFC4-6F175D3DCCD1}">
              <a14:hiddenFill xmlns="" xmlns:a14="http://schemas.microsoft.com/office/drawing/2010/main">
                <a:noFill/>
              </a14:hiddenFill>
            </a:ext>
          </a:extLst>
        </p:spPr>
      </p:cxnSp>
      <p:cxnSp>
        <p:nvCxnSpPr>
          <p:cNvPr id="22540" name="26 Conector angular"/>
          <p:cNvCxnSpPr>
            <a:cxnSpLocks noChangeShapeType="1"/>
            <a:stCxn id="22532" idx="3"/>
            <a:endCxn id="22536" idx="3"/>
          </p:cNvCxnSpPr>
          <p:nvPr/>
        </p:nvCxnSpPr>
        <p:spPr bwMode="auto">
          <a:xfrm>
            <a:off x="6480175" y="1811338"/>
            <a:ext cx="12700" cy="2108200"/>
          </a:xfrm>
          <a:prstGeom prst="bentConnector3">
            <a:avLst>
              <a:gd name="adj1" fmla="val 1800000"/>
            </a:avLst>
          </a:prstGeom>
          <a:noFill/>
          <a:ln w="38100" algn="ctr">
            <a:solidFill>
              <a:srgbClr val="04502E"/>
            </a:solidFill>
            <a:round/>
            <a:headEnd/>
            <a:tailEnd/>
          </a:ln>
          <a:extLst>
            <a:ext uri="{909E8E84-426E-40DD-AFC4-6F175D3DCCD1}">
              <a14:hiddenFill xmlns="" xmlns:a14="http://schemas.microsoft.com/office/drawing/2010/main">
                <a:noFill/>
              </a14:hiddenFill>
            </a:ext>
          </a:extLst>
        </p:spPr>
      </p:cxnSp>
      <p:sp>
        <p:nvSpPr>
          <p:cNvPr id="22541" name="30 Flecha derecha"/>
          <p:cNvSpPr>
            <a:spLocks noChangeArrowheads="1"/>
          </p:cNvSpPr>
          <p:nvPr/>
        </p:nvSpPr>
        <p:spPr bwMode="auto">
          <a:xfrm>
            <a:off x="6858000" y="2643188"/>
            <a:ext cx="142875" cy="142875"/>
          </a:xfrm>
          <a:prstGeom prst="rightArrow">
            <a:avLst>
              <a:gd name="adj1" fmla="val 50000"/>
              <a:gd name="adj2" fmla="val 50000"/>
            </a:avLst>
          </a:prstGeom>
          <a:solidFill>
            <a:srgbClr val="68B679"/>
          </a:solidFill>
          <a:ln w="31750" algn="ctr">
            <a:solidFill>
              <a:srgbClr val="04502E"/>
            </a:solidFill>
            <a:round/>
            <a:headEnd/>
            <a:tailEnd type="oval" w="med" len="me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MX" altLang="es-MX"/>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6 Rectángulo"/>
          <p:cNvSpPr>
            <a:spLocks noChangeArrowheads="1"/>
          </p:cNvSpPr>
          <p:nvPr/>
        </p:nvSpPr>
        <p:spPr bwMode="auto">
          <a:xfrm>
            <a:off x="2108200" y="-26988"/>
            <a:ext cx="70008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Integración de las mesas directivas de casilla</a:t>
            </a:r>
            <a:endParaRPr lang="es-ES" altLang="es-MX" sz="2400" b="1">
              <a:solidFill>
                <a:schemeClr val="bg1"/>
              </a:solidFill>
              <a:latin typeface="Antique Olive"/>
            </a:endParaRPr>
          </a:p>
        </p:txBody>
      </p:sp>
      <p:sp>
        <p:nvSpPr>
          <p:cNvPr id="23555" name="8 CuadroTexto"/>
          <p:cNvSpPr txBox="1">
            <a:spLocks noChangeArrowheads="1"/>
          </p:cNvSpPr>
          <p:nvPr/>
        </p:nvSpPr>
        <p:spPr bwMode="auto">
          <a:xfrm>
            <a:off x="3357563" y="1989138"/>
            <a:ext cx="2357437"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800000"/>
              </a:buClr>
              <a:buFont typeface="Arial" pitchFamily="34" charset="0"/>
              <a:buChar char="•"/>
            </a:pPr>
            <a:r>
              <a:rPr lang="es-MX" altLang="es-MX" sz="2000"/>
              <a:t> Un presidente</a:t>
            </a:r>
          </a:p>
          <a:p>
            <a:pPr eaLnBrk="1" hangingPunct="1">
              <a:buClr>
                <a:srgbClr val="800000"/>
              </a:buClr>
              <a:buFont typeface="Arial" pitchFamily="34" charset="0"/>
              <a:buChar char="•"/>
            </a:pPr>
            <a:r>
              <a:rPr lang="es-MX" altLang="es-MX" sz="2000"/>
              <a:t> Un secretario</a:t>
            </a:r>
          </a:p>
          <a:p>
            <a:pPr eaLnBrk="1" hangingPunct="1">
              <a:buClr>
                <a:srgbClr val="800000"/>
              </a:buClr>
              <a:buFont typeface="Arial" pitchFamily="34" charset="0"/>
              <a:buChar char="•"/>
            </a:pPr>
            <a:r>
              <a:rPr lang="es-MX" altLang="es-MX" sz="2000"/>
              <a:t> Dos escrutadores </a:t>
            </a:r>
          </a:p>
        </p:txBody>
      </p:sp>
      <p:sp>
        <p:nvSpPr>
          <p:cNvPr id="23556" name="23 CuadroTexto"/>
          <p:cNvSpPr txBox="1">
            <a:spLocks noChangeArrowheads="1"/>
          </p:cNvSpPr>
          <p:nvPr/>
        </p:nvSpPr>
        <p:spPr bwMode="auto">
          <a:xfrm>
            <a:off x="642938" y="981075"/>
            <a:ext cx="192881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000"/>
              <a:t>Mesa directiva de casilla</a:t>
            </a:r>
          </a:p>
        </p:txBody>
      </p:sp>
      <p:sp>
        <p:nvSpPr>
          <p:cNvPr id="23557" name="24 CuadroTexto"/>
          <p:cNvSpPr txBox="1">
            <a:spLocks noChangeArrowheads="1"/>
          </p:cNvSpPr>
          <p:nvPr/>
        </p:nvSpPr>
        <p:spPr bwMode="auto">
          <a:xfrm>
            <a:off x="6429375" y="2133600"/>
            <a:ext cx="192881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800000"/>
              </a:buClr>
            </a:pPr>
            <a:r>
              <a:rPr lang="es-MX" altLang="es-MX"/>
              <a:t>Tres suplentes generales</a:t>
            </a:r>
          </a:p>
        </p:txBody>
      </p:sp>
      <p:sp>
        <p:nvSpPr>
          <p:cNvPr id="10" name="AutoShape 21"/>
          <p:cNvSpPr>
            <a:spLocks/>
          </p:cNvSpPr>
          <p:nvPr/>
        </p:nvSpPr>
        <p:spPr bwMode="auto">
          <a:xfrm>
            <a:off x="2928938" y="1844675"/>
            <a:ext cx="142875" cy="1285875"/>
          </a:xfrm>
          <a:prstGeom prst="leftBrace">
            <a:avLst>
              <a:gd name="adj1" fmla="val 159630"/>
              <a:gd name="adj2" fmla="val 50000"/>
            </a:avLst>
          </a:prstGeom>
          <a:ln w="38100">
            <a:solidFill>
              <a:srgbClr val="04502E"/>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sp>
        <p:nvSpPr>
          <p:cNvPr id="11" name="10 Flecha derecha"/>
          <p:cNvSpPr/>
          <p:nvPr/>
        </p:nvSpPr>
        <p:spPr>
          <a:xfrm>
            <a:off x="6000750" y="2276475"/>
            <a:ext cx="428625" cy="357188"/>
          </a:xfrm>
          <a:prstGeom prst="rightArrow">
            <a:avLst/>
          </a:prstGeom>
          <a:solidFill>
            <a:srgbClr val="0E502B"/>
          </a:solidFill>
          <a:ln>
            <a:solidFill>
              <a:srgbClr val="0450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2" name="11 Rectángulo redondeado"/>
          <p:cNvSpPr/>
          <p:nvPr/>
        </p:nvSpPr>
        <p:spPr>
          <a:xfrm>
            <a:off x="3286125" y="836613"/>
            <a:ext cx="5072063" cy="1000125"/>
          </a:xfrm>
          <a:prstGeom prst="roundRect">
            <a:avLst/>
          </a:prstGeom>
          <a:noFill/>
          <a:ln w="31750">
            <a:solidFill>
              <a:srgbClr val="0450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2000" dirty="0">
                <a:solidFill>
                  <a:schemeClr val="tx1"/>
                </a:solidFill>
              </a:rPr>
              <a:t>Son los órganos electorales formados por ciudadanos facultados para recibir la votación y realizar el escrutinio y cómputo </a:t>
            </a:r>
          </a:p>
        </p:txBody>
      </p:sp>
      <p:sp>
        <p:nvSpPr>
          <p:cNvPr id="13" name="12 Rectángulo redondeado"/>
          <p:cNvSpPr/>
          <p:nvPr/>
        </p:nvSpPr>
        <p:spPr>
          <a:xfrm>
            <a:off x="1071563" y="4303713"/>
            <a:ext cx="6929437" cy="1285875"/>
          </a:xfrm>
          <a:prstGeom prst="roundRect">
            <a:avLst/>
          </a:prstGeom>
          <a:solidFill>
            <a:schemeClr val="bg1">
              <a:lumMod val="95000"/>
            </a:schemeClr>
          </a:solidFill>
          <a:ln w="31750">
            <a:solidFill>
              <a:srgbClr val="0450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sz="2000" dirty="0">
                <a:solidFill>
                  <a:schemeClr val="tx1"/>
                </a:solidFill>
              </a:rPr>
              <a:t>Todos los ciudadanos que participan como funcionarios de casilla durante la jornada electoral, son insaculados (sorteados) y capacitados por el </a:t>
            </a:r>
            <a:r>
              <a:rPr lang="es-MX" sz="2000" dirty="0" smtClean="0">
                <a:solidFill>
                  <a:schemeClr val="tx1"/>
                </a:solidFill>
              </a:rPr>
              <a:t>INE</a:t>
            </a:r>
            <a:r>
              <a:rPr lang="es-MX" sz="2000" dirty="0">
                <a:solidFill>
                  <a:schemeClr val="tx1"/>
                </a:solidFill>
              </a:rPr>
              <a:t>. </a:t>
            </a:r>
          </a:p>
        </p:txBody>
      </p:sp>
      <p:sp>
        <p:nvSpPr>
          <p:cNvPr id="14" name="13 Flecha derecha"/>
          <p:cNvSpPr/>
          <p:nvPr/>
        </p:nvSpPr>
        <p:spPr>
          <a:xfrm>
            <a:off x="2643188" y="1125538"/>
            <a:ext cx="428625" cy="357187"/>
          </a:xfrm>
          <a:prstGeom prst="rightArrow">
            <a:avLst/>
          </a:prstGeom>
          <a:solidFill>
            <a:srgbClr val="0E502B"/>
          </a:solidFill>
          <a:ln>
            <a:solidFill>
              <a:srgbClr val="0450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23563" name="14 CuadroTexto"/>
          <p:cNvSpPr txBox="1">
            <a:spLocks noChangeArrowheads="1"/>
          </p:cNvSpPr>
          <p:nvPr/>
        </p:nvSpPr>
        <p:spPr bwMode="auto">
          <a:xfrm>
            <a:off x="714375" y="2133600"/>
            <a:ext cx="185737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000"/>
              <a:t>Funcionarios de casilla</a:t>
            </a:r>
          </a:p>
        </p:txBody>
      </p:sp>
      <p:sp>
        <p:nvSpPr>
          <p:cNvPr id="23564" name="8 Marcador de contenido"/>
          <p:cNvSpPr>
            <a:spLocks/>
          </p:cNvSpPr>
          <p:nvPr/>
        </p:nvSpPr>
        <p:spPr bwMode="auto">
          <a:xfrm>
            <a:off x="5580063" y="5613400"/>
            <a:ext cx="2592387"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lnSpc>
                <a:spcPct val="80000"/>
              </a:lnSpc>
              <a:spcBef>
                <a:spcPct val="20000"/>
              </a:spcBef>
              <a:buClr>
                <a:srgbClr val="632523"/>
              </a:buClr>
            </a:pPr>
            <a:r>
              <a:rPr lang="es-MX" altLang="es-MX" sz="1200"/>
              <a:t>Artículos 253 a 258 de la LGIPE</a:t>
            </a:r>
          </a:p>
        </p:txBody>
      </p:sp>
      <p:sp>
        <p:nvSpPr>
          <p:cNvPr id="15" name="14 Rectángulo redondeado"/>
          <p:cNvSpPr/>
          <p:nvPr/>
        </p:nvSpPr>
        <p:spPr>
          <a:xfrm>
            <a:off x="250825" y="3284538"/>
            <a:ext cx="8713788" cy="792162"/>
          </a:xfrm>
          <a:prstGeom prst="roundRect">
            <a:avLst/>
          </a:prstGeom>
          <a:solidFill>
            <a:schemeClr val="bg1"/>
          </a:solidFill>
          <a:ln w="28575">
            <a:solidFill>
              <a:srgbClr val="0E502B"/>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s-MX" dirty="0">
                <a:solidFill>
                  <a:schemeClr val="tx1"/>
                </a:solidFill>
              </a:rPr>
              <a:t>En elecciones locales concurrentes con la federal se instalará una casilla única; por ello, se nombrará un secretario y un escrutador adicionales. </a:t>
            </a:r>
            <a:r>
              <a:rPr lang="es-MX" sz="1200" dirty="0">
                <a:solidFill>
                  <a:schemeClr val="tx1"/>
                </a:solidFill>
              </a:rPr>
              <a:t>Artículo 82.2 de la LGIPE </a:t>
            </a:r>
          </a:p>
        </p:txBody>
      </p:sp>
      <p:sp>
        <p:nvSpPr>
          <p:cNvPr id="16" name="15 Rectángulo redondeado"/>
          <p:cNvSpPr/>
          <p:nvPr/>
        </p:nvSpPr>
        <p:spPr>
          <a:xfrm>
            <a:off x="107950" y="5843588"/>
            <a:ext cx="5543550" cy="574675"/>
          </a:xfrm>
          <a:prstGeom prst="roundRect">
            <a:avLst/>
          </a:prstGeom>
          <a:solidFill>
            <a:schemeClr val="bg1"/>
          </a:solidFill>
          <a:ln w="28575">
            <a:solidFill>
              <a:srgbClr val="0E502B"/>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s-MX" dirty="0">
                <a:solidFill>
                  <a:schemeClr val="tx1"/>
                </a:solidFill>
              </a:rPr>
              <a:t>Las secciones tendrán como máximo 3000 electores. Art. 253.2 de la LGIPE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6 Rectángulo"/>
          <p:cNvSpPr>
            <a:spLocks noChangeArrowheads="1"/>
          </p:cNvSpPr>
          <p:nvPr/>
        </p:nvSpPr>
        <p:spPr bwMode="auto">
          <a:xfrm>
            <a:off x="755650" y="-26988"/>
            <a:ext cx="8358188"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Representantes de partidos</a:t>
            </a:r>
            <a:endParaRPr lang="es-ES" altLang="es-MX" sz="2400" b="1">
              <a:solidFill>
                <a:schemeClr val="bg1"/>
              </a:solidFill>
              <a:latin typeface="Antique Olive"/>
            </a:endParaRPr>
          </a:p>
        </p:txBody>
      </p:sp>
      <p:sp>
        <p:nvSpPr>
          <p:cNvPr id="31747" name="Rectangle 3"/>
          <p:cNvSpPr>
            <a:spLocks noChangeArrowheads="1"/>
          </p:cNvSpPr>
          <p:nvPr/>
        </p:nvSpPr>
        <p:spPr bwMode="auto">
          <a:xfrm>
            <a:off x="642938" y="620713"/>
            <a:ext cx="2928937" cy="585787"/>
          </a:xfrm>
          <a:prstGeom prst="rect">
            <a:avLst/>
          </a:prstGeom>
          <a:noFill/>
          <a:ln w="28575">
            <a:solidFill>
              <a:schemeClr val="bg1">
                <a:lumMod val="50000"/>
              </a:schemeClr>
            </a:solidFill>
            <a:miter lim="800000"/>
            <a:headEnd/>
            <a:tailEnd/>
          </a:ln>
        </p:spPr>
        <p:txBody>
          <a:bodyPr anchor="ctr">
            <a:spAutoFit/>
          </a:bodyPr>
          <a:lstStyle/>
          <a:p>
            <a:pPr eaLnBrk="0" hangingPunct="0">
              <a:spcBef>
                <a:spcPct val="20000"/>
              </a:spcBef>
              <a:buClr>
                <a:srgbClr val="800000"/>
              </a:buClr>
              <a:buSzPct val="85000"/>
              <a:buFont typeface="Wingdings" pitchFamily="2" charset="2"/>
              <a:buNone/>
              <a:defRPr/>
            </a:pPr>
            <a:r>
              <a:rPr lang="es-MX" sz="1600" b="1" dirty="0">
                <a:solidFill>
                  <a:srgbClr val="04502E"/>
                </a:solidFill>
                <a:ea typeface="ＭＳ Ｐゴシック" charset="-128"/>
              </a:rPr>
              <a:t>Registro de representantes de partidos políticos</a:t>
            </a:r>
            <a:endParaRPr lang="es-ES" sz="1600" b="1" dirty="0">
              <a:solidFill>
                <a:srgbClr val="04502E"/>
              </a:solidFill>
              <a:ea typeface="ＭＳ Ｐゴシック" charset="-128"/>
            </a:endParaRPr>
          </a:p>
        </p:txBody>
      </p:sp>
      <p:sp>
        <p:nvSpPr>
          <p:cNvPr id="31748" name="Rectangle 4"/>
          <p:cNvSpPr>
            <a:spLocks noChangeArrowheads="1"/>
          </p:cNvSpPr>
          <p:nvPr/>
        </p:nvSpPr>
        <p:spPr bwMode="auto">
          <a:xfrm>
            <a:off x="571500" y="1270000"/>
            <a:ext cx="8001000" cy="2087563"/>
          </a:xfrm>
          <a:prstGeom prst="rect">
            <a:avLst/>
          </a:prstGeom>
          <a:noFill/>
          <a:ln w="28575">
            <a:solidFill>
              <a:schemeClr val="bg1">
                <a:lumMod val="50000"/>
              </a:schemeClr>
            </a:solidFill>
            <a:miter lim="800000"/>
            <a:headEnd/>
            <a:tailEnd/>
          </a:ln>
        </p:spPr>
        <p:txBody>
          <a:bodyPr anchor="ctr">
            <a:spAutoFit/>
          </a:bodyPr>
          <a:lstStyle/>
          <a:p>
            <a:pPr algn="just" eaLnBrk="0" hangingPunct="0">
              <a:spcBef>
                <a:spcPct val="20000"/>
              </a:spcBef>
              <a:buClr>
                <a:srgbClr val="800000"/>
              </a:buClr>
              <a:buSzPct val="85000"/>
              <a:defRPr/>
            </a:pPr>
            <a:r>
              <a:rPr lang="es-MX" dirty="0">
                <a:ea typeface="ＭＳ Ｐゴシック" charset="-128"/>
              </a:rPr>
              <a:t>Una vez registrados sus candidatos y hasta </a:t>
            </a:r>
            <a:r>
              <a:rPr lang="es-MX" b="1" dirty="0">
                <a:solidFill>
                  <a:srgbClr val="04502E"/>
                </a:solidFill>
                <a:ea typeface="ＭＳ Ｐゴシック" charset="-128"/>
              </a:rPr>
              <a:t>13 días antes de la elección</a:t>
            </a:r>
            <a:r>
              <a:rPr lang="es-MX" b="1" dirty="0">
                <a:solidFill>
                  <a:srgbClr val="632523"/>
                </a:solidFill>
                <a:ea typeface="ＭＳ Ｐゴシック" charset="-128"/>
              </a:rPr>
              <a:t>,</a:t>
            </a:r>
            <a:r>
              <a:rPr lang="es-MX" b="1" dirty="0">
                <a:ea typeface="ＭＳ Ｐゴシック" charset="-128"/>
              </a:rPr>
              <a:t> </a:t>
            </a:r>
            <a:r>
              <a:rPr lang="es-MX" dirty="0">
                <a:ea typeface="ＭＳ Ｐゴシック" charset="-128"/>
              </a:rPr>
              <a:t>los partidos políticos tienen derecho a nombrar dos representantes propietarios y un suplente ante cada MDC; así como representantes generales propietarios </a:t>
            </a:r>
            <a:r>
              <a:rPr lang="es-MX" sz="1600" dirty="0">
                <a:ea typeface="ＭＳ Ｐゴシック" charset="-128"/>
              </a:rPr>
              <a:t>(uno por cada 10 casillas urbanas y uno por cada 5 rurales). </a:t>
            </a:r>
            <a:r>
              <a:rPr lang="es-MX" dirty="0">
                <a:ea typeface="ＭＳ Ｐゴシック" charset="-128"/>
              </a:rPr>
              <a:t>En elección federal o local, cada partido o candidato independiente podrá acreditar un representante propietario y un suplente.</a:t>
            </a:r>
          </a:p>
          <a:p>
            <a:pPr algn="just" eaLnBrk="0" hangingPunct="0">
              <a:spcBef>
                <a:spcPct val="20000"/>
              </a:spcBef>
              <a:buClr>
                <a:srgbClr val="800000"/>
              </a:buClr>
              <a:buSzPct val="85000"/>
              <a:buFont typeface="Wingdings" pitchFamily="2" charset="2"/>
              <a:buNone/>
              <a:defRPr/>
            </a:pPr>
            <a:endParaRPr lang="es-MX" dirty="0">
              <a:ea typeface="ＭＳ Ｐゴシック" charset="-128"/>
            </a:endParaRPr>
          </a:p>
        </p:txBody>
      </p:sp>
      <p:cxnSp>
        <p:nvCxnSpPr>
          <p:cNvPr id="24581" name="AutoShape 14"/>
          <p:cNvCxnSpPr>
            <a:cxnSpLocks noChangeShapeType="1"/>
            <a:stCxn id="31747" idx="3"/>
            <a:endCxn id="31748" idx="0"/>
          </p:cNvCxnSpPr>
          <p:nvPr/>
        </p:nvCxnSpPr>
        <p:spPr bwMode="auto">
          <a:xfrm>
            <a:off x="3571875" y="912813"/>
            <a:ext cx="1000125" cy="357187"/>
          </a:xfrm>
          <a:prstGeom prst="bentConnector2">
            <a:avLst/>
          </a:prstGeom>
          <a:noFill/>
          <a:ln w="31750">
            <a:solidFill>
              <a:srgbClr val="04502E"/>
            </a:solidFill>
            <a:miter lim="800000"/>
            <a:headEnd/>
            <a:tailEnd type="oval" w="med" len="med"/>
          </a:ln>
          <a:extLst>
            <a:ext uri="{909E8E84-426E-40DD-AFC4-6F175D3DCCD1}">
              <a14:hiddenFill xmlns="" xmlns:a14="http://schemas.microsoft.com/office/drawing/2010/main">
                <a:noFill/>
              </a14:hiddenFill>
            </a:ext>
          </a:extLst>
        </p:spPr>
      </p:cxnSp>
      <p:sp>
        <p:nvSpPr>
          <p:cNvPr id="10" name="Rectangle 4"/>
          <p:cNvSpPr>
            <a:spLocks noChangeArrowheads="1"/>
          </p:cNvSpPr>
          <p:nvPr/>
        </p:nvSpPr>
        <p:spPr bwMode="auto">
          <a:xfrm>
            <a:off x="500063" y="4416425"/>
            <a:ext cx="1785937" cy="584200"/>
          </a:xfrm>
          <a:prstGeom prst="rect">
            <a:avLst/>
          </a:prstGeom>
          <a:noFill/>
          <a:ln w="28575">
            <a:solidFill>
              <a:schemeClr val="bg1">
                <a:lumMod val="50000"/>
              </a:schemeClr>
            </a:solidFill>
            <a:miter lim="800000"/>
            <a:headEnd/>
            <a:tailEnd/>
          </a:ln>
        </p:spPr>
        <p:txBody>
          <a:bodyPr anchor="ctr">
            <a:spAutoFit/>
          </a:bodyPr>
          <a:lstStyle/>
          <a:p>
            <a:pPr eaLnBrk="0" hangingPunct="0">
              <a:spcBef>
                <a:spcPct val="20000"/>
              </a:spcBef>
              <a:buClr>
                <a:srgbClr val="800000"/>
              </a:buClr>
              <a:buSzPct val="85000"/>
              <a:buFont typeface="Wingdings" pitchFamily="2" charset="2"/>
              <a:buNone/>
              <a:defRPr/>
            </a:pPr>
            <a:r>
              <a:rPr lang="es-MX" sz="1600" dirty="0">
                <a:solidFill>
                  <a:srgbClr val="04502E"/>
                </a:solidFill>
                <a:ea typeface="ＭＳ Ｐゴシック" charset="-128"/>
              </a:rPr>
              <a:t>Principales atribuciones:</a:t>
            </a:r>
          </a:p>
        </p:txBody>
      </p:sp>
      <p:sp>
        <p:nvSpPr>
          <p:cNvPr id="24583" name="17 CuadroTexto"/>
          <p:cNvSpPr txBox="1">
            <a:spLocks noChangeArrowheads="1"/>
          </p:cNvSpPr>
          <p:nvPr/>
        </p:nvSpPr>
        <p:spPr bwMode="auto">
          <a:xfrm>
            <a:off x="2786063" y="3365500"/>
            <a:ext cx="5929312" cy="201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spcBef>
                <a:spcPct val="20000"/>
              </a:spcBef>
              <a:buClr>
                <a:srgbClr val="632523"/>
              </a:buClr>
              <a:buSzPct val="85000"/>
              <a:buFont typeface="Wingdings" pitchFamily="2" charset="2"/>
              <a:buChar char="§"/>
            </a:pPr>
            <a:r>
              <a:rPr lang="es-MX" altLang="es-MX" sz="1600"/>
              <a:t> Los </a:t>
            </a:r>
            <a:r>
              <a:rPr lang="es-MX" altLang="es-MX" sz="1600">
                <a:solidFill>
                  <a:srgbClr val="04502E"/>
                </a:solidFill>
              </a:rPr>
              <a:t>representantes ante las MDC, </a:t>
            </a:r>
            <a:r>
              <a:rPr lang="es-MX" altLang="es-MX" sz="1600"/>
              <a:t>podrán: </a:t>
            </a:r>
          </a:p>
          <a:p>
            <a:pPr lvl="1" algn="just">
              <a:spcBef>
                <a:spcPct val="20000"/>
              </a:spcBef>
              <a:buClr>
                <a:srgbClr val="632523"/>
              </a:buClr>
              <a:buSzPct val="85000"/>
            </a:pPr>
            <a:r>
              <a:rPr lang="es-MX" altLang="es-MX" sz="1600"/>
              <a:t>- participar en la instalación de la casilla; </a:t>
            </a:r>
          </a:p>
          <a:p>
            <a:pPr lvl="1" algn="just">
              <a:spcBef>
                <a:spcPct val="20000"/>
              </a:spcBef>
              <a:buClr>
                <a:srgbClr val="632523"/>
              </a:buClr>
              <a:buSzPct val="85000"/>
            </a:pPr>
            <a:r>
              <a:rPr lang="es-MX" altLang="es-MX" sz="1600"/>
              <a:t>- observar y vigilar el desarrollo de la elección; </a:t>
            </a:r>
          </a:p>
          <a:p>
            <a:pPr lvl="1" algn="just">
              <a:spcBef>
                <a:spcPct val="20000"/>
              </a:spcBef>
              <a:buClr>
                <a:srgbClr val="632523"/>
              </a:buClr>
              <a:buSzPct val="85000"/>
            </a:pPr>
            <a:r>
              <a:rPr lang="es-MX" altLang="es-MX" sz="1600"/>
              <a:t>- presentar escritos de incidentes y de protesta; </a:t>
            </a:r>
          </a:p>
          <a:p>
            <a:pPr lvl="1" algn="just">
              <a:spcBef>
                <a:spcPct val="20000"/>
              </a:spcBef>
              <a:buClr>
                <a:srgbClr val="632523"/>
              </a:buClr>
              <a:buSzPct val="85000"/>
            </a:pPr>
            <a:r>
              <a:rPr lang="es-MX" altLang="es-MX" sz="1600"/>
              <a:t>- acompañar al presidente de la MDC a entregar el expediente electoral al consejo distrital, entre otras. Art. 261 de la LGIPE.</a:t>
            </a:r>
          </a:p>
        </p:txBody>
      </p:sp>
      <p:cxnSp>
        <p:nvCxnSpPr>
          <p:cNvPr id="24584" name="31 Conector angular"/>
          <p:cNvCxnSpPr>
            <a:cxnSpLocks noChangeShapeType="1"/>
          </p:cNvCxnSpPr>
          <p:nvPr/>
        </p:nvCxnSpPr>
        <p:spPr bwMode="auto">
          <a:xfrm flipV="1">
            <a:off x="1428750" y="3571875"/>
            <a:ext cx="1214438" cy="642938"/>
          </a:xfrm>
          <a:prstGeom prst="bentConnector3">
            <a:avLst>
              <a:gd name="adj1" fmla="val -194"/>
            </a:avLst>
          </a:prstGeom>
          <a:noFill/>
          <a:ln w="31750">
            <a:solidFill>
              <a:srgbClr val="04502E"/>
            </a:solidFill>
            <a:miter lim="800000"/>
            <a:headEnd/>
            <a:tailEnd type="oval" w="med" len="med"/>
          </a:ln>
          <a:extLst>
            <a:ext uri="{909E8E84-426E-40DD-AFC4-6F175D3DCCD1}">
              <a14:hiddenFill xmlns="" xmlns:a14="http://schemas.microsoft.com/office/drawing/2010/main">
                <a:noFill/>
              </a14:hiddenFill>
            </a:ext>
          </a:extLst>
        </p:spPr>
      </p:cxnSp>
      <p:cxnSp>
        <p:nvCxnSpPr>
          <p:cNvPr id="24585" name="34 Conector angular"/>
          <p:cNvCxnSpPr>
            <a:cxnSpLocks noChangeShapeType="1"/>
          </p:cNvCxnSpPr>
          <p:nvPr/>
        </p:nvCxnSpPr>
        <p:spPr bwMode="auto">
          <a:xfrm>
            <a:off x="1428750" y="5143500"/>
            <a:ext cx="1214438" cy="428625"/>
          </a:xfrm>
          <a:prstGeom prst="bentConnector3">
            <a:avLst>
              <a:gd name="adj1" fmla="val 1898"/>
            </a:avLst>
          </a:prstGeom>
          <a:noFill/>
          <a:ln w="31750">
            <a:solidFill>
              <a:srgbClr val="04502E"/>
            </a:solidFill>
            <a:miter lim="800000"/>
            <a:headEnd/>
            <a:tailEnd type="oval" w="med" len="med"/>
          </a:ln>
          <a:extLst>
            <a:ext uri="{909E8E84-426E-40DD-AFC4-6F175D3DCCD1}">
              <a14:hiddenFill xmlns="" xmlns:a14="http://schemas.microsoft.com/office/drawing/2010/main">
                <a:noFill/>
              </a14:hiddenFill>
            </a:ext>
          </a:extLst>
        </p:spPr>
      </p:cxnSp>
      <p:sp>
        <p:nvSpPr>
          <p:cNvPr id="24586" name="1 Rectángulo"/>
          <p:cNvSpPr>
            <a:spLocks noChangeArrowheads="1"/>
          </p:cNvSpPr>
          <p:nvPr/>
        </p:nvSpPr>
        <p:spPr bwMode="auto">
          <a:xfrm>
            <a:off x="2916238" y="5376863"/>
            <a:ext cx="5184775" cy="107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rgbClr val="632523"/>
              </a:buClr>
              <a:buSzPct val="85000"/>
              <a:buFont typeface="Wingdings" pitchFamily="2" charset="2"/>
              <a:buChar char="§"/>
            </a:pPr>
            <a:r>
              <a:rPr lang="es-MX" altLang="es-MX" sz="1600"/>
              <a:t> Los representantes generales sólo podrán presentar escritos de protesta cuando el representante de su partido ante la MDC no esté presente. Art. 260, 1, g), de la LGIPE.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6 Rectángulo"/>
          <p:cNvSpPr>
            <a:spLocks noChangeArrowheads="1"/>
          </p:cNvSpPr>
          <p:nvPr/>
        </p:nvSpPr>
        <p:spPr bwMode="auto">
          <a:xfrm>
            <a:off x="2051050" y="3141663"/>
            <a:ext cx="525621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buClr>
                <a:srgbClr val="953735"/>
              </a:buClr>
            </a:pPr>
            <a:r>
              <a:rPr lang="es-MX" altLang="es-MX" sz="3600" b="1">
                <a:solidFill>
                  <a:srgbClr val="0E502B"/>
                </a:solidFill>
                <a:latin typeface="Helvetica Neue" charset="0"/>
              </a:rPr>
              <a:t>Jornada electoral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6 Rectángulo"/>
          <p:cNvSpPr>
            <a:spLocks noChangeArrowheads="1"/>
          </p:cNvSpPr>
          <p:nvPr/>
        </p:nvSpPr>
        <p:spPr bwMode="auto">
          <a:xfrm>
            <a:off x="6154738" y="-26988"/>
            <a:ext cx="2981325"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400" b="1">
                <a:solidFill>
                  <a:schemeClr val="bg1"/>
                </a:solidFill>
                <a:latin typeface="Antique Olive"/>
              </a:rPr>
              <a:t>Boleta electoral</a:t>
            </a:r>
            <a:endParaRPr lang="es-ES" altLang="es-MX" sz="2400" b="1">
              <a:solidFill>
                <a:schemeClr val="bg1"/>
              </a:solidFill>
              <a:latin typeface="Antique Olive"/>
            </a:endParaRPr>
          </a:p>
        </p:txBody>
      </p:sp>
      <p:sp>
        <p:nvSpPr>
          <p:cNvPr id="26627" name="Rectangle 6"/>
          <p:cNvSpPr>
            <a:spLocks noChangeArrowheads="1"/>
          </p:cNvSpPr>
          <p:nvPr/>
        </p:nvSpPr>
        <p:spPr bwMode="auto">
          <a:xfrm>
            <a:off x="571500" y="2789238"/>
            <a:ext cx="4071938" cy="2997200"/>
          </a:xfrm>
          <a:prstGeom prst="rect">
            <a:avLst/>
          </a:prstGeom>
          <a:noFill/>
          <a:ln w="28575">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spcBef>
                <a:spcPct val="20000"/>
              </a:spcBef>
              <a:buClr>
                <a:srgbClr val="632523"/>
              </a:buClr>
              <a:buSzPct val="85000"/>
              <a:buFont typeface="Wingdings" pitchFamily="2" charset="2"/>
              <a:buChar char="§"/>
            </a:pPr>
            <a:r>
              <a:rPr lang="es-MX" altLang="es-MX" sz="1600"/>
              <a:t> Tomando en cuenta las medidas de certeza, el CG aprobará el modelo para la elección correspondiente.</a:t>
            </a:r>
          </a:p>
          <a:p>
            <a:pPr algn="just">
              <a:spcBef>
                <a:spcPct val="20000"/>
              </a:spcBef>
              <a:buClr>
                <a:srgbClr val="632523"/>
              </a:buClr>
              <a:buSzPct val="85000"/>
              <a:buFont typeface="Wingdings" pitchFamily="2" charset="2"/>
              <a:buChar char="§"/>
            </a:pPr>
            <a:endParaRPr lang="es-MX" altLang="es-MX" sz="1600"/>
          </a:p>
          <a:p>
            <a:pPr algn="just">
              <a:spcBef>
                <a:spcPct val="20000"/>
              </a:spcBef>
              <a:buClr>
                <a:srgbClr val="632523"/>
              </a:buClr>
              <a:buSzPct val="85000"/>
              <a:buFont typeface="Wingdings" pitchFamily="2" charset="2"/>
              <a:buChar char="§"/>
            </a:pPr>
            <a:r>
              <a:rPr lang="es-MX" altLang="es-MX" sz="1600"/>
              <a:t> No habrá modificaciones en caso de cancelación del registro, o de sustitución de uno o varios candidatos, si ya estuvieren impresas.</a:t>
            </a:r>
          </a:p>
          <a:p>
            <a:pPr algn="just">
              <a:spcBef>
                <a:spcPct val="20000"/>
              </a:spcBef>
              <a:buClr>
                <a:srgbClr val="632523"/>
              </a:buClr>
              <a:buSzPct val="85000"/>
              <a:buFont typeface="Wingdings" pitchFamily="2" charset="2"/>
              <a:buChar char="§"/>
            </a:pPr>
            <a:endParaRPr lang="es-MX" altLang="es-MX" sz="1600"/>
          </a:p>
          <a:p>
            <a:pPr algn="just">
              <a:spcBef>
                <a:spcPct val="20000"/>
              </a:spcBef>
              <a:buClr>
                <a:srgbClr val="632523"/>
              </a:buClr>
              <a:buSzPct val="85000"/>
              <a:buFont typeface="Wingdings" pitchFamily="2" charset="2"/>
              <a:buChar char="§"/>
            </a:pPr>
            <a:r>
              <a:rPr lang="es-MX" altLang="es-MX" sz="1600"/>
              <a:t> Deberán obrar en poder del consejo distrital 15 días antes de la elección.</a:t>
            </a:r>
          </a:p>
        </p:txBody>
      </p:sp>
      <p:sp>
        <p:nvSpPr>
          <p:cNvPr id="32773" name="Rectangle 8"/>
          <p:cNvSpPr>
            <a:spLocks noChangeArrowheads="1"/>
          </p:cNvSpPr>
          <p:nvPr/>
        </p:nvSpPr>
        <p:spPr bwMode="auto">
          <a:xfrm>
            <a:off x="1714500" y="1995488"/>
            <a:ext cx="1785938" cy="369887"/>
          </a:xfrm>
          <a:prstGeom prst="rect">
            <a:avLst/>
          </a:prstGeom>
          <a:noFill/>
          <a:ln w="28575" algn="ctr">
            <a:solidFill>
              <a:schemeClr val="bg1">
                <a:lumMod val="50000"/>
              </a:schemeClr>
            </a:solidFill>
            <a:miter lim="800000"/>
            <a:headEnd/>
            <a:tailEnd/>
          </a:ln>
        </p:spPr>
        <p:txBody>
          <a:bodyPr anchor="ctr">
            <a:spAutoFit/>
          </a:bodyPr>
          <a:lstStyle/>
          <a:p>
            <a:pPr algn="ctr" eaLnBrk="0" hangingPunct="0">
              <a:spcBef>
                <a:spcPct val="20000"/>
              </a:spcBef>
              <a:buClr>
                <a:srgbClr val="800000"/>
              </a:buClr>
              <a:buSzPct val="85000"/>
              <a:buFont typeface="Wingdings" pitchFamily="2" charset="2"/>
              <a:buNone/>
              <a:defRPr/>
            </a:pPr>
            <a:r>
              <a:rPr lang="es-MX">
                <a:ea typeface="ＭＳ Ｐゴシック" charset="-128"/>
              </a:rPr>
              <a:t>Boleta electoral</a:t>
            </a:r>
            <a:endParaRPr lang="es-ES">
              <a:ea typeface="ＭＳ Ｐゴシック" charset="-128"/>
            </a:endParaRPr>
          </a:p>
        </p:txBody>
      </p:sp>
      <p:sp>
        <p:nvSpPr>
          <p:cNvPr id="32774" name="9 Rectángulo"/>
          <p:cNvSpPr>
            <a:spLocks noChangeArrowheads="1"/>
          </p:cNvSpPr>
          <p:nvPr/>
        </p:nvSpPr>
        <p:spPr bwMode="auto">
          <a:xfrm>
            <a:off x="714375" y="1071563"/>
            <a:ext cx="3786188" cy="369887"/>
          </a:xfrm>
          <a:prstGeom prst="rect">
            <a:avLst/>
          </a:prstGeom>
          <a:noFill/>
          <a:ln w="28575" algn="ctr">
            <a:solidFill>
              <a:schemeClr val="bg1">
                <a:lumMod val="50000"/>
              </a:schemeClr>
            </a:solidFill>
            <a:miter lim="800000"/>
            <a:headEnd/>
            <a:tailEnd/>
          </a:ln>
        </p:spPr>
        <p:txBody>
          <a:bodyPr anchor="ctr">
            <a:spAutoFit/>
          </a:bodyPr>
          <a:lstStyle/>
          <a:p>
            <a:pPr algn="ctr" eaLnBrk="0" hangingPunct="0">
              <a:spcBef>
                <a:spcPct val="20000"/>
              </a:spcBef>
              <a:buClr>
                <a:srgbClr val="800000"/>
              </a:buClr>
              <a:buSzPct val="85000"/>
              <a:defRPr/>
            </a:pPr>
            <a:r>
              <a:rPr lang="es-MX" dirty="0">
                <a:solidFill>
                  <a:srgbClr val="04502E"/>
                </a:solidFill>
                <a:ea typeface="ＭＳ Ｐゴシック" charset="-128"/>
              </a:rPr>
              <a:t>Documentación y material electoral</a:t>
            </a:r>
          </a:p>
        </p:txBody>
      </p:sp>
      <p:cxnSp>
        <p:nvCxnSpPr>
          <p:cNvPr id="26630" name="AutoShape 11"/>
          <p:cNvCxnSpPr>
            <a:cxnSpLocks noChangeShapeType="1"/>
            <a:stCxn id="32774" idx="2"/>
            <a:endCxn id="32773" idx="0"/>
          </p:cNvCxnSpPr>
          <p:nvPr/>
        </p:nvCxnSpPr>
        <p:spPr bwMode="auto">
          <a:xfrm rot="5400000">
            <a:off x="2330450" y="1717675"/>
            <a:ext cx="554038" cy="1588"/>
          </a:xfrm>
          <a:prstGeom prst="bentConnector3">
            <a:avLst>
              <a:gd name="adj1" fmla="val 50000"/>
            </a:avLst>
          </a:prstGeom>
          <a:noFill/>
          <a:ln w="25400">
            <a:solidFill>
              <a:srgbClr val="0E502B"/>
            </a:solidFill>
            <a:miter lim="800000"/>
            <a:headEnd/>
            <a:tailEnd type="oval" w="med" len="med"/>
          </a:ln>
          <a:extLst>
            <a:ext uri="{909E8E84-426E-40DD-AFC4-6F175D3DCCD1}">
              <a14:hiddenFill xmlns="" xmlns:a14="http://schemas.microsoft.com/office/drawing/2010/main">
                <a:noFill/>
              </a14:hiddenFill>
            </a:ext>
          </a:extLst>
        </p:spPr>
      </p:cxnSp>
      <p:cxnSp>
        <p:nvCxnSpPr>
          <p:cNvPr id="26631" name="AutoShape 16"/>
          <p:cNvCxnSpPr>
            <a:cxnSpLocks noChangeShapeType="1"/>
            <a:stCxn id="32773" idx="2"/>
            <a:endCxn id="26627" idx="0"/>
          </p:cNvCxnSpPr>
          <p:nvPr/>
        </p:nvCxnSpPr>
        <p:spPr bwMode="auto">
          <a:xfrm rot="5400000">
            <a:off x="2394743" y="2577307"/>
            <a:ext cx="423863" cy="0"/>
          </a:xfrm>
          <a:prstGeom prst="bentConnector3">
            <a:avLst>
              <a:gd name="adj1" fmla="val 50000"/>
            </a:avLst>
          </a:prstGeom>
          <a:noFill/>
          <a:ln w="25400">
            <a:solidFill>
              <a:srgbClr val="0E502B"/>
            </a:solidFill>
            <a:miter lim="800000"/>
            <a:headEnd/>
            <a:tailEnd type="oval" w="med" len="med"/>
          </a:ln>
          <a:extLst>
            <a:ext uri="{909E8E84-426E-40DD-AFC4-6F175D3DCCD1}">
              <a14:hiddenFill xmlns="" xmlns:a14="http://schemas.microsoft.com/office/drawing/2010/main">
                <a:noFill/>
              </a14:hiddenFill>
            </a:ext>
          </a:extLst>
        </p:spPr>
      </p:cxnSp>
      <p:sp>
        <p:nvSpPr>
          <p:cNvPr id="26632" name="8 Marcador de contenido"/>
          <p:cNvSpPr>
            <a:spLocks/>
          </p:cNvSpPr>
          <p:nvPr/>
        </p:nvSpPr>
        <p:spPr bwMode="auto">
          <a:xfrm>
            <a:off x="4787900" y="6092825"/>
            <a:ext cx="2735263"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rgbClr val="632523"/>
              </a:buClr>
            </a:pPr>
            <a:r>
              <a:rPr lang="es-MX" altLang="es-MX" sz="1200"/>
              <a:t>Artículo 266 , 267  Y 268 de la LGIPE</a:t>
            </a:r>
          </a:p>
          <a:p>
            <a:pPr algn="r" eaLnBrk="1" hangingPunct="1">
              <a:spcBef>
                <a:spcPct val="20000"/>
              </a:spcBef>
              <a:buClr>
                <a:srgbClr val="632523"/>
              </a:buClr>
            </a:pPr>
            <a:r>
              <a:rPr lang="es-MX" altLang="es-MX" sz="1200"/>
              <a:t>Tesis XII/2005 del TEPJF</a:t>
            </a:r>
            <a:endParaRPr lang="es-ES" altLang="es-MX" sz="1200"/>
          </a:p>
          <a:p>
            <a:pPr algn="r" eaLnBrk="1" hangingPunct="1">
              <a:spcBef>
                <a:spcPct val="20000"/>
              </a:spcBef>
              <a:buClr>
                <a:srgbClr val="632523"/>
              </a:buClr>
            </a:pPr>
            <a:endParaRPr lang="es-MX" altLang="es-MX" sz="1200" i="1"/>
          </a:p>
        </p:txBody>
      </p:sp>
      <p:pic>
        <p:nvPicPr>
          <p:cNvPr id="59394" name="Picture 2" descr="https://www.reporteindigo.com/wp-content/uploads/2018/05/Screen-Shot-2018-05-07-at-9.30.47-AM.png"/>
          <p:cNvPicPr>
            <a:picLocks noChangeAspect="1" noChangeArrowheads="1"/>
          </p:cNvPicPr>
          <p:nvPr/>
        </p:nvPicPr>
        <p:blipFill>
          <a:blip r:embed="rId3"/>
          <a:srcRect t="1593" r="687"/>
          <a:stretch>
            <a:fillRect/>
          </a:stretch>
        </p:blipFill>
        <p:spPr bwMode="auto">
          <a:xfrm>
            <a:off x="5004048" y="1268760"/>
            <a:ext cx="3024336" cy="444956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6 Rectángulo"/>
          <p:cNvSpPr>
            <a:spLocks noChangeArrowheads="1"/>
          </p:cNvSpPr>
          <p:nvPr/>
        </p:nvSpPr>
        <p:spPr bwMode="auto">
          <a:xfrm>
            <a:off x="785813" y="23813"/>
            <a:ext cx="83581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Documentación y materiales electorales</a:t>
            </a:r>
            <a:endParaRPr lang="es-ES" altLang="es-MX" sz="2400" b="1">
              <a:solidFill>
                <a:schemeClr val="bg1"/>
              </a:solidFill>
              <a:latin typeface="Antique Olive"/>
            </a:endParaRPr>
          </a:p>
        </p:txBody>
      </p:sp>
      <p:sp>
        <p:nvSpPr>
          <p:cNvPr id="27651" name="Rectangle 7"/>
          <p:cNvSpPr>
            <a:spLocks noChangeArrowheads="1"/>
          </p:cNvSpPr>
          <p:nvPr/>
        </p:nvSpPr>
        <p:spPr bwMode="auto">
          <a:xfrm>
            <a:off x="214313" y="908050"/>
            <a:ext cx="5572125" cy="4875213"/>
          </a:xfrm>
          <a:prstGeom prst="rect">
            <a:avLst/>
          </a:prstGeom>
          <a:noFill/>
          <a:ln w="28575" algn="ctr">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spcBef>
                <a:spcPct val="20000"/>
              </a:spcBef>
              <a:buClr>
                <a:srgbClr val="632523"/>
              </a:buClr>
              <a:buSzPct val="85000"/>
            </a:pPr>
            <a:r>
              <a:rPr lang="es-MX" altLang="es-MX" sz="1600"/>
              <a:t>Los presidentes de los consejos distritales entregarán a cada presidente de MDC, en los cinco días previos a la elección:</a:t>
            </a:r>
          </a:p>
          <a:p>
            <a:pPr algn="just">
              <a:spcBef>
                <a:spcPct val="20000"/>
              </a:spcBef>
              <a:buClr>
                <a:srgbClr val="632523"/>
              </a:buClr>
              <a:buSzPct val="85000"/>
            </a:pPr>
            <a:endParaRPr lang="es-MX" altLang="es-MX" sz="1100"/>
          </a:p>
          <a:p>
            <a:pPr algn="just">
              <a:spcBef>
                <a:spcPct val="20000"/>
              </a:spcBef>
              <a:buClr>
                <a:srgbClr val="632523"/>
              </a:buClr>
              <a:buSzPct val="85000"/>
              <a:buFont typeface="Wingdings" pitchFamily="2" charset="2"/>
              <a:buChar char="§"/>
            </a:pPr>
            <a:r>
              <a:rPr lang="es-MX" altLang="es-MX" sz="1600"/>
              <a:t> </a:t>
            </a:r>
            <a:r>
              <a:rPr lang="es-MX" altLang="es-MX" sz="1600" b="1"/>
              <a:t>Lista nominal </a:t>
            </a:r>
            <a:r>
              <a:rPr lang="es-MX" altLang="es-MX" sz="1600"/>
              <a:t>de electores con fotografía por sección;</a:t>
            </a:r>
          </a:p>
          <a:p>
            <a:pPr algn="just">
              <a:spcBef>
                <a:spcPct val="20000"/>
              </a:spcBef>
              <a:buClr>
                <a:srgbClr val="632523"/>
              </a:buClr>
              <a:buSzPct val="85000"/>
              <a:buFont typeface="Wingdings" pitchFamily="2" charset="2"/>
              <a:buChar char="§"/>
            </a:pPr>
            <a:r>
              <a:rPr lang="es-MX" altLang="es-MX" sz="1600"/>
              <a:t>Relación de los representantes de los partidos y de candidatos independientes registrados para la casilla y la relación de los representantes generales acreditados por cada partido en el distrito que se ubique la casilla;</a:t>
            </a:r>
          </a:p>
          <a:p>
            <a:pPr algn="just">
              <a:spcBef>
                <a:spcPct val="20000"/>
              </a:spcBef>
              <a:buClr>
                <a:srgbClr val="632523"/>
              </a:buClr>
              <a:buSzPct val="85000"/>
              <a:buFont typeface="Wingdings" pitchFamily="2" charset="2"/>
              <a:buChar char="§"/>
            </a:pPr>
            <a:r>
              <a:rPr lang="es-MX" altLang="es-MX" sz="1600"/>
              <a:t> </a:t>
            </a:r>
            <a:r>
              <a:rPr lang="es-MX" altLang="es-MX" sz="1600" b="1"/>
              <a:t>Boletas</a:t>
            </a:r>
            <a:r>
              <a:rPr lang="es-MX" altLang="es-MX" sz="1600"/>
              <a:t> para cada elección, en número igual al de los electores en la lista nominal;</a:t>
            </a:r>
          </a:p>
          <a:p>
            <a:pPr algn="just">
              <a:spcBef>
                <a:spcPct val="20000"/>
              </a:spcBef>
              <a:buClr>
                <a:srgbClr val="632523"/>
              </a:buClr>
              <a:buSzPct val="85000"/>
              <a:buFont typeface="Wingdings" pitchFamily="2" charset="2"/>
              <a:buChar char="§"/>
            </a:pPr>
            <a:r>
              <a:rPr lang="es-MX" altLang="es-MX" sz="1600"/>
              <a:t> </a:t>
            </a:r>
            <a:r>
              <a:rPr lang="es-MX" altLang="es-MX" sz="1600" b="1"/>
              <a:t>Urnas</a:t>
            </a:r>
            <a:r>
              <a:rPr lang="es-MX" altLang="es-MX" sz="1600"/>
              <a:t> para recibir la elección;</a:t>
            </a:r>
          </a:p>
          <a:p>
            <a:pPr algn="just">
              <a:spcBef>
                <a:spcPct val="20000"/>
              </a:spcBef>
              <a:buClr>
                <a:srgbClr val="632523"/>
              </a:buClr>
              <a:buSzPct val="85000"/>
              <a:buFont typeface="Wingdings" pitchFamily="2" charset="2"/>
              <a:buChar char="§"/>
            </a:pPr>
            <a:r>
              <a:rPr lang="es-MX" altLang="es-MX" sz="1600"/>
              <a:t> </a:t>
            </a:r>
            <a:r>
              <a:rPr lang="es-MX" altLang="es-MX" sz="1600" b="1"/>
              <a:t>Líquido indeleble</a:t>
            </a:r>
            <a:r>
              <a:rPr lang="es-MX" altLang="es-MX" sz="1600"/>
              <a:t>;</a:t>
            </a:r>
          </a:p>
          <a:p>
            <a:pPr algn="just">
              <a:spcBef>
                <a:spcPct val="20000"/>
              </a:spcBef>
              <a:buClr>
                <a:srgbClr val="632523"/>
              </a:buClr>
              <a:buSzPct val="85000"/>
              <a:buFont typeface="Wingdings" pitchFamily="2" charset="2"/>
              <a:buChar char="§"/>
            </a:pPr>
            <a:r>
              <a:rPr lang="es-MX" altLang="es-MX" sz="1600"/>
              <a:t> Documentación, formas aprobadas y útiles de escritorio;</a:t>
            </a:r>
          </a:p>
          <a:p>
            <a:pPr algn="just">
              <a:spcBef>
                <a:spcPct val="20000"/>
              </a:spcBef>
              <a:buClr>
                <a:srgbClr val="632523"/>
              </a:buClr>
              <a:buSzPct val="85000"/>
              <a:buFont typeface="Wingdings" pitchFamily="2" charset="2"/>
              <a:buChar char="§"/>
            </a:pPr>
            <a:r>
              <a:rPr lang="es-MX" altLang="es-MX" sz="1600"/>
              <a:t> Instructivos que indiquen atribuciones y responsabilidades de los funcionarios de casilla;</a:t>
            </a:r>
          </a:p>
          <a:p>
            <a:pPr algn="just">
              <a:spcBef>
                <a:spcPct val="20000"/>
              </a:spcBef>
              <a:buClr>
                <a:srgbClr val="632523"/>
              </a:buClr>
              <a:buSzPct val="85000"/>
              <a:buFont typeface="Wingdings" pitchFamily="2" charset="2"/>
              <a:buChar char="§"/>
            </a:pPr>
            <a:r>
              <a:rPr lang="es-MX" altLang="es-MX" sz="1600"/>
              <a:t> </a:t>
            </a:r>
            <a:r>
              <a:rPr lang="es-MX" altLang="es-MX" sz="1600" b="1"/>
              <a:t>Canceles</a:t>
            </a:r>
            <a:r>
              <a:rPr lang="es-MX" altLang="es-MX" sz="1600"/>
              <a:t> o elementos modulares que garanticen al elector emitir su voto en secreto.</a:t>
            </a:r>
            <a:endParaRPr lang="es-ES" altLang="es-MX" sz="1600"/>
          </a:p>
        </p:txBody>
      </p:sp>
      <p:sp>
        <p:nvSpPr>
          <p:cNvPr id="27652" name="Text Box 12"/>
          <p:cNvSpPr txBox="1">
            <a:spLocks noChangeArrowheads="1"/>
          </p:cNvSpPr>
          <p:nvPr/>
        </p:nvSpPr>
        <p:spPr bwMode="auto">
          <a:xfrm>
            <a:off x="2627313" y="5924550"/>
            <a:ext cx="25876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1200"/>
              <a:t>Artículo 269 de la LGIPE</a:t>
            </a:r>
          </a:p>
          <a:p>
            <a:pPr algn="r" eaLnBrk="1" hangingPunct="1"/>
            <a:r>
              <a:rPr lang="es-MX" altLang="es-MX" sz="1200"/>
              <a:t>Tesis XII/2005 del TEPJ</a:t>
            </a:r>
            <a:r>
              <a:rPr lang="es-MX" altLang="es-MX" sz="1200" i="1"/>
              <a:t>F</a:t>
            </a:r>
            <a:endParaRPr lang="es-ES" altLang="es-MX" sz="1200" i="1"/>
          </a:p>
        </p:txBody>
      </p:sp>
      <p:pic>
        <p:nvPicPr>
          <p:cNvPr id="2765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29500" y="785813"/>
            <a:ext cx="1500188" cy="157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43625" y="4268788"/>
            <a:ext cx="1571625" cy="208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5"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143625" y="2500313"/>
            <a:ext cx="2786063" cy="1643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6" name="23 CuadroTexto"/>
          <p:cNvSpPr txBox="1">
            <a:spLocks noChangeArrowheads="1"/>
          </p:cNvSpPr>
          <p:nvPr/>
        </p:nvSpPr>
        <p:spPr bwMode="auto">
          <a:xfrm>
            <a:off x="7715250" y="4357688"/>
            <a:ext cx="1428750" cy="93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100"/>
              <a:t>Fuente de las imágenes: Elecciones Federales 2006. IFE. p. 81, 83 y 84.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6 Rectángulo"/>
          <p:cNvSpPr>
            <a:spLocks noChangeArrowheads="1"/>
          </p:cNvSpPr>
          <p:nvPr/>
        </p:nvSpPr>
        <p:spPr bwMode="auto">
          <a:xfrm>
            <a:off x="4278313" y="-26988"/>
            <a:ext cx="48307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r>
              <a:rPr lang="es-MX" altLang="es-MX" sz="2400" b="1">
                <a:solidFill>
                  <a:schemeClr val="bg1"/>
                </a:solidFill>
                <a:latin typeface="Antique Olive"/>
              </a:rPr>
              <a:t>Emisión del voto en la casilla</a:t>
            </a:r>
            <a:endParaRPr lang="es-ES" altLang="es-MX" sz="2400" b="1">
              <a:solidFill>
                <a:schemeClr val="bg1"/>
              </a:solidFill>
              <a:latin typeface="Antique Olive"/>
            </a:endParaRPr>
          </a:p>
        </p:txBody>
      </p:sp>
      <p:sp>
        <p:nvSpPr>
          <p:cNvPr id="28675" name="9 Rectángulo"/>
          <p:cNvSpPr>
            <a:spLocks noChangeArrowheads="1"/>
          </p:cNvSpPr>
          <p:nvPr/>
        </p:nvSpPr>
        <p:spPr bwMode="auto">
          <a:xfrm>
            <a:off x="357188" y="1001713"/>
            <a:ext cx="4857750" cy="1570037"/>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600" b="1" dirty="0">
                <a:solidFill>
                  <a:srgbClr val="04502E"/>
                </a:solidFill>
              </a:rPr>
              <a:t>Instalación y apertura de casillas</a:t>
            </a:r>
            <a:r>
              <a:rPr lang="es-MX" altLang="es-MX" sz="1600" b="1" dirty="0">
                <a:solidFill>
                  <a:srgbClr val="632523"/>
                </a:solidFill>
              </a:rPr>
              <a:t>.</a:t>
            </a:r>
            <a:r>
              <a:rPr lang="es-MX" altLang="es-MX" sz="1600" dirty="0"/>
              <a:t> El primer domingo de julio del año de la elección, a las </a:t>
            </a:r>
            <a:r>
              <a:rPr lang="es-MX" altLang="es-MX" sz="1600" b="1" dirty="0"/>
              <a:t>7:30</a:t>
            </a:r>
            <a:r>
              <a:rPr lang="es-MX" altLang="es-MX" sz="1600" dirty="0"/>
              <a:t> horas, los funcionarios de la MDC, instalarán la casilla en presencia de los representantes de los partidos políticos  y CI que concurran. Art. 273.2 de la LGIPE.</a:t>
            </a:r>
          </a:p>
        </p:txBody>
      </p:sp>
      <p:sp>
        <p:nvSpPr>
          <p:cNvPr id="28676" name="9 Rectángulo"/>
          <p:cNvSpPr>
            <a:spLocks noChangeArrowheads="1"/>
          </p:cNvSpPr>
          <p:nvPr/>
        </p:nvSpPr>
        <p:spPr bwMode="auto">
          <a:xfrm>
            <a:off x="5643563" y="1125538"/>
            <a:ext cx="3071812" cy="1568450"/>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600" b="1">
                <a:solidFill>
                  <a:srgbClr val="04502E"/>
                </a:solidFill>
              </a:rPr>
              <a:t>Recepción de la votación</a:t>
            </a:r>
            <a:r>
              <a:rPr lang="es-MX" altLang="es-MX" sz="1600" b="1">
                <a:solidFill>
                  <a:srgbClr val="632523"/>
                </a:solidFill>
              </a:rPr>
              <a:t> </a:t>
            </a:r>
            <a:r>
              <a:rPr lang="es-MX" altLang="es-MX" sz="1600" b="1">
                <a:solidFill>
                  <a:srgbClr val="0E502B"/>
                </a:solidFill>
              </a:rPr>
              <a:t>a partir de las 8:00 horas.</a:t>
            </a:r>
            <a:r>
              <a:rPr lang="es-MX" altLang="es-MX" sz="1600">
                <a:solidFill>
                  <a:srgbClr val="0E502B"/>
                </a:solidFill>
              </a:rPr>
              <a:t> </a:t>
            </a:r>
            <a:r>
              <a:rPr lang="es-MX" altLang="es-MX" sz="1600"/>
              <a:t>Iniciada la votación no podrá suspenderse sino por causas de fuerza mayor. Art. 273.6 y 277.2 de la LGIPE.</a:t>
            </a:r>
          </a:p>
        </p:txBody>
      </p:sp>
      <p:cxnSp>
        <p:nvCxnSpPr>
          <p:cNvPr id="28677" name="AutoShape 12"/>
          <p:cNvCxnSpPr>
            <a:cxnSpLocks noChangeShapeType="1"/>
          </p:cNvCxnSpPr>
          <p:nvPr/>
        </p:nvCxnSpPr>
        <p:spPr bwMode="auto">
          <a:xfrm>
            <a:off x="5214938" y="1787525"/>
            <a:ext cx="357187" cy="1588"/>
          </a:xfrm>
          <a:prstGeom prst="straightConnector1">
            <a:avLst/>
          </a:prstGeom>
          <a:noFill/>
          <a:ln w="38100">
            <a:solidFill>
              <a:srgbClr val="0E502B"/>
            </a:solidFill>
            <a:round/>
            <a:headEnd/>
            <a:tailEnd type="oval" w="med" len="med"/>
          </a:ln>
          <a:extLst>
            <a:ext uri="{909E8E84-426E-40DD-AFC4-6F175D3DCCD1}">
              <a14:hiddenFill xmlns="" xmlns:a14="http://schemas.microsoft.com/office/drawing/2010/main">
                <a:noFill/>
              </a14:hiddenFill>
            </a:ext>
          </a:extLst>
        </p:spPr>
      </p:cxnSp>
      <p:sp>
        <p:nvSpPr>
          <p:cNvPr id="28678" name="28 CuadroTexto"/>
          <p:cNvSpPr txBox="1">
            <a:spLocks noChangeArrowheads="1"/>
          </p:cNvSpPr>
          <p:nvPr/>
        </p:nvSpPr>
        <p:spPr bwMode="auto">
          <a:xfrm>
            <a:off x="2857500" y="2786063"/>
            <a:ext cx="34290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b="1">
                <a:solidFill>
                  <a:srgbClr val="04502E"/>
                </a:solidFill>
              </a:rPr>
              <a:t>Proceso de emisión del voto</a:t>
            </a:r>
            <a:endParaRPr lang="es-MX" altLang="es-MX">
              <a:solidFill>
                <a:srgbClr val="04502E"/>
              </a:solidFill>
            </a:endParaRPr>
          </a:p>
        </p:txBody>
      </p:sp>
      <p:cxnSp>
        <p:nvCxnSpPr>
          <p:cNvPr id="28679" name="32 Forma"/>
          <p:cNvCxnSpPr>
            <a:cxnSpLocks noChangeShapeType="1"/>
            <a:stCxn id="28676" idx="2"/>
            <a:endCxn id="28678" idx="3"/>
          </p:cNvCxnSpPr>
          <p:nvPr/>
        </p:nvCxnSpPr>
        <p:spPr bwMode="auto">
          <a:xfrm rot="5400000">
            <a:off x="6594476" y="2386012"/>
            <a:ext cx="277812" cy="893763"/>
          </a:xfrm>
          <a:prstGeom prst="bentConnector2">
            <a:avLst/>
          </a:prstGeom>
          <a:noFill/>
          <a:ln w="38100">
            <a:solidFill>
              <a:srgbClr val="0E502B"/>
            </a:solidFill>
            <a:round/>
            <a:headEnd/>
            <a:tailEnd type="oval" w="med" len="med"/>
          </a:ln>
          <a:extLst>
            <a:ext uri="{909E8E84-426E-40DD-AFC4-6F175D3DCCD1}">
              <a14:hiddenFill xmlns="" xmlns:a14="http://schemas.microsoft.com/office/drawing/2010/main">
                <a:noFill/>
              </a14:hiddenFill>
            </a:ext>
          </a:extLst>
        </p:spPr>
      </p:cxnSp>
      <p:sp>
        <p:nvSpPr>
          <p:cNvPr id="34" name="Rectangle 5"/>
          <p:cNvSpPr>
            <a:spLocks noChangeArrowheads="1"/>
          </p:cNvSpPr>
          <p:nvPr/>
        </p:nvSpPr>
        <p:spPr bwMode="auto">
          <a:xfrm>
            <a:off x="285750" y="3652838"/>
            <a:ext cx="1571625" cy="1847850"/>
          </a:xfrm>
          <a:prstGeom prst="rect">
            <a:avLst/>
          </a:prstGeom>
          <a:noFill/>
          <a:ln w="28575">
            <a:solidFill>
              <a:schemeClr val="bg1">
                <a:lumMod val="50000"/>
              </a:schemeClr>
            </a:solidFill>
            <a:miter lim="800000"/>
            <a:headEnd/>
            <a:tailEnd/>
          </a:ln>
        </p:spPr>
        <p:txBody>
          <a:bodyPr anchor="ctr">
            <a:spAutoFit/>
          </a:bodyPr>
          <a:lstStyle/>
          <a:p>
            <a:pPr eaLnBrk="0" hangingPunct="0">
              <a:spcBef>
                <a:spcPct val="20000"/>
              </a:spcBef>
              <a:buClr>
                <a:srgbClr val="800000"/>
              </a:buClr>
              <a:buSzPct val="85000"/>
              <a:buFont typeface="Wingdings" pitchFamily="2" charset="2"/>
              <a:buNone/>
              <a:defRPr/>
            </a:pPr>
            <a:r>
              <a:rPr lang="es-MX" sz="1400" dirty="0">
                <a:ea typeface="ＭＳ Ｐゴシック" charset="-128"/>
              </a:rPr>
              <a:t>El ciudadano muestra su credencial para votar y el secretario de la MDC verifica que aparezca en la lista nominal</a:t>
            </a:r>
            <a:endParaRPr lang="es-ES" sz="1400" dirty="0">
              <a:ea typeface="ＭＳ Ｐゴシック" charset="-128"/>
            </a:endParaRPr>
          </a:p>
        </p:txBody>
      </p:sp>
      <p:sp>
        <p:nvSpPr>
          <p:cNvPr id="35" name="Rectangle 5"/>
          <p:cNvSpPr>
            <a:spLocks noChangeArrowheads="1"/>
          </p:cNvSpPr>
          <p:nvPr/>
        </p:nvSpPr>
        <p:spPr bwMode="auto">
          <a:xfrm>
            <a:off x="2071688" y="3652838"/>
            <a:ext cx="1571625" cy="1847850"/>
          </a:xfrm>
          <a:prstGeom prst="rect">
            <a:avLst/>
          </a:prstGeom>
          <a:noFill/>
          <a:ln w="28575">
            <a:solidFill>
              <a:schemeClr val="bg1">
                <a:lumMod val="50000"/>
              </a:schemeClr>
            </a:solidFill>
            <a:miter lim="800000"/>
            <a:headEnd/>
            <a:tailEnd/>
          </a:ln>
        </p:spPr>
        <p:txBody>
          <a:bodyPr anchor="ctr"/>
          <a:lstStyle/>
          <a:p>
            <a:pPr algn="just">
              <a:buClr>
                <a:srgbClr val="632523"/>
              </a:buClr>
              <a:buSzPct val="90000"/>
              <a:buFont typeface="Wingdings" pitchFamily="2" charset="2"/>
              <a:buNone/>
              <a:defRPr/>
            </a:pPr>
            <a:r>
              <a:rPr lang="es-MX" sz="1400" dirty="0">
                <a:ea typeface="ＭＳ Ｐゴシック" charset="-128"/>
              </a:rPr>
              <a:t>El presidente de la MDC entrega las boletas al elector, para que sufrague libremente y en secreto</a:t>
            </a:r>
            <a:endParaRPr lang="es-ES" sz="1400" dirty="0">
              <a:ea typeface="ＭＳ Ｐゴシック" charset="-128"/>
            </a:endParaRPr>
          </a:p>
        </p:txBody>
      </p:sp>
      <p:sp>
        <p:nvSpPr>
          <p:cNvPr id="36" name="Rectangle 7"/>
          <p:cNvSpPr>
            <a:spLocks noChangeArrowheads="1"/>
          </p:cNvSpPr>
          <p:nvPr/>
        </p:nvSpPr>
        <p:spPr bwMode="auto">
          <a:xfrm>
            <a:off x="3857625" y="3643313"/>
            <a:ext cx="1571625" cy="1873250"/>
          </a:xfrm>
          <a:prstGeom prst="rect">
            <a:avLst/>
          </a:prstGeom>
          <a:noFill/>
          <a:ln w="28575">
            <a:solidFill>
              <a:schemeClr val="bg1">
                <a:lumMod val="50000"/>
              </a:schemeClr>
            </a:solidFill>
            <a:miter lim="800000"/>
            <a:headEnd/>
            <a:tailEnd/>
          </a:ln>
        </p:spPr>
        <p:txBody>
          <a:bodyPr anchor="ctr">
            <a:spAutoFit/>
          </a:bodyPr>
          <a:lstStyle/>
          <a:p>
            <a:pPr eaLnBrk="0" hangingPunct="0">
              <a:spcBef>
                <a:spcPct val="20000"/>
              </a:spcBef>
              <a:buClr>
                <a:srgbClr val="800000"/>
              </a:buClr>
              <a:buSzPct val="85000"/>
              <a:buFont typeface="Wingdings" pitchFamily="2" charset="2"/>
              <a:buNone/>
              <a:defRPr/>
            </a:pPr>
            <a:r>
              <a:rPr lang="es-MX" sz="1400" dirty="0">
                <a:ea typeface="ＭＳ Ｐゴシック" charset="-128"/>
              </a:rPr>
              <a:t>El elector se dirige al cancel para marcar sus boletas en secreto, las dobla y las deposita en las urnas</a:t>
            </a:r>
            <a:endParaRPr lang="es-ES" sz="1400" dirty="0">
              <a:ea typeface="ＭＳ Ｐゴシック" charset="-128"/>
            </a:endParaRPr>
          </a:p>
        </p:txBody>
      </p:sp>
      <p:sp>
        <p:nvSpPr>
          <p:cNvPr id="37" name="Rectangle 10"/>
          <p:cNvSpPr>
            <a:spLocks noChangeArrowheads="1"/>
          </p:cNvSpPr>
          <p:nvPr/>
        </p:nvSpPr>
        <p:spPr bwMode="auto">
          <a:xfrm>
            <a:off x="5641975" y="3648075"/>
            <a:ext cx="1501775" cy="1852613"/>
          </a:xfrm>
          <a:prstGeom prst="rect">
            <a:avLst/>
          </a:prstGeom>
          <a:noFill/>
          <a:ln w="28575">
            <a:solidFill>
              <a:schemeClr val="bg1">
                <a:lumMod val="50000"/>
              </a:schemeClr>
            </a:solidFill>
            <a:miter lim="800000"/>
            <a:headEnd/>
            <a:tailEnd/>
          </a:ln>
        </p:spPr>
        <p:txBody>
          <a:bodyPr anchor="ctr">
            <a:spAutoFit/>
          </a:bodyPr>
          <a:lstStyle/>
          <a:p>
            <a:pPr eaLnBrk="0" hangingPunct="0">
              <a:spcBef>
                <a:spcPct val="20000"/>
              </a:spcBef>
              <a:buClr>
                <a:srgbClr val="800000"/>
              </a:buClr>
              <a:buSzPct val="85000"/>
              <a:defRPr/>
            </a:pPr>
            <a:r>
              <a:rPr lang="es-MX" sz="1400" dirty="0">
                <a:ea typeface="ＭＳ Ｐゴシック" charset="-128"/>
              </a:rPr>
              <a:t>El secretario de la MDC señala en la lista nominal que el elector votó y marca la credencial para votar</a:t>
            </a:r>
            <a:endParaRPr lang="es-ES" sz="1400" dirty="0">
              <a:ea typeface="ＭＳ Ｐゴシック" charset="-128"/>
            </a:endParaRPr>
          </a:p>
        </p:txBody>
      </p:sp>
      <p:sp>
        <p:nvSpPr>
          <p:cNvPr id="38" name="Rectangle 8"/>
          <p:cNvSpPr>
            <a:spLocks noChangeArrowheads="1"/>
          </p:cNvSpPr>
          <p:nvPr/>
        </p:nvSpPr>
        <p:spPr bwMode="auto">
          <a:xfrm>
            <a:off x="7358063" y="3643313"/>
            <a:ext cx="1500187" cy="1857375"/>
          </a:xfrm>
          <a:prstGeom prst="rect">
            <a:avLst/>
          </a:prstGeom>
          <a:noFill/>
          <a:ln w="28575">
            <a:solidFill>
              <a:schemeClr val="bg1">
                <a:lumMod val="50000"/>
              </a:schemeClr>
            </a:solidFill>
            <a:miter lim="800000"/>
            <a:headEnd/>
            <a:tailEnd/>
          </a:ln>
        </p:spPr>
        <p:txBody>
          <a:bodyPr anchor="ctr">
            <a:spAutoFit/>
          </a:bodyPr>
          <a:lstStyle/>
          <a:p>
            <a:pPr eaLnBrk="0" hangingPunct="0">
              <a:spcBef>
                <a:spcPct val="20000"/>
              </a:spcBef>
              <a:buClr>
                <a:srgbClr val="800000"/>
              </a:buClr>
              <a:buSzPct val="85000"/>
              <a:buFont typeface="Wingdings" pitchFamily="2" charset="2"/>
              <a:buNone/>
              <a:defRPr/>
            </a:pPr>
            <a:r>
              <a:rPr lang="es-MX" sz="1400" dirty="0">
                <a:ea typeface="ＭＳ Ｐゴシック" charset="-128"/>
              </a:rPr>
              <a:t>Impregna el dedo pulgar derecho del elector con líquido indeleble y devuelve al elector su credencial</a:t>
            </a:r>
            <a:endParaRPr lang="es-ES" sz="1400" dirty="0">
              <a:ea typeface="ＭＳ Ｐゴシック" charset="-128"/>
            </a:endParaRPr>
          </a:p>
        </p:txBody>
      </p:sp>
      <p:sp>
        <p:nvSpPr>
          <p:cNvPr id="28685" name="38 CuadroTexto"/>
          <p:cNvSpPr txBox="1">
            <a:spLocks noChangeArrowheads="1"/>
          </p:cNvSpPr>
          <p:nvPr/>
        </p:nvSpPr>
        <p:spPr bwMode="auto">
          <a:xfrm>
            <a:off x="785813" y="3214688"/>
            <a:ext cx="50006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400" b="1">
                <a:solidFill>
                  <a:srgbClr val="04502E"/>
                </a:solidFill>
              </a:rPr>
              <a:t>1</a:t>
            </a:r>
          </a:p>
        </p:txBody>
      </p:sp>
      <p:sp>
        <p:nvSpPr>
          <p:cNvPr id="28686" name="39 CuadroTexto"/>
          <p:cNvSpPr txBox="1">
            <a:spLocks noChangeArrowheads="1"/>
          </p:cNvSpPr>
          <p:nvPr/>
        </p:nvSpPr>
        <p:spPr bwMode="auto">
          <a:xfrm>
            <a:off x="2571750" y="3214688"/>
            <a:ext cx="5000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400" b="1">
                <a:solidFill>
                  <a:srgbClr val="04502E"/>
                </a:solidFill>
              </a:rPr>
              <a:t>2</a:t>
            </a:r>
          </a:p>
        </p:txBody>
      </p:sp>
      <p:sp>
        <p:nvSpPr>
          <p:cNvPr id="28687" name="40 CuadroTexto"/>
          <p:cNvSpPr txBox="1">
            <a:spLocks noChangeArrowheads="1"/>
          </p:cNvSpPr>
          <p:nvPr/>
        </p:nvSpPr>
        <p:spPr bwMode="auto">
          <a:xfrm>
            <a:off x="4429125" y="3214688"/>
            <a:ext cx="5000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400" b="1">
                <a:solidFill>
                  <a:srgbClr val="04502E"/>
                </a:solidFill>
              </a:rPr>
              <a:t>3</a:t>
            </a:r>
          </a:p>
        </p:txBody>
      </p:sp>
      <p:sp>
        <p:nvSpPr>
          <p:cNvPr id="28688" name="41 CuadroTexto"/>
          <p:cNvSpPr txBox="1">
            <a:spLocks noChangeArrowheads="1"/>
          </p:cNvSpPr>
          <p:nvPr/>
        </p:nvSpPr>
        <p:spPr bwMode="auto">
          <a:xfrm>
            <a:off x="6143625" y="3214688"/>
            <a:ext cx="5000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400" b="1">
                <a:solidFill>
                  <a:srgbClr val="04502E"/>
                </a:solidFill>
              </a:rPr>
              <a:t>4</a:t>
            </a:r>
          </a:p>
        </p:txBody>
      </p:sp>
      <p:sp>
        <p:nvSpPr>
          <p:cNvPr id="28689" name="42 CuadroTexto"/>
          <p:cNvSpPr txBox="1">
            <a:spLocks noChangeArrowheads="1"/>
          </p:cNvSpPr>
          <p:nvPr/>
        </p:nvSpPr>
        <p:spPr bwMode="auto">
          <a:xfrm>
            <a:off x="7858125" y="3214688"/>
            <a:ext cx="5000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400" b="1">
                <a:solidFill>
                  <a:srgbClr val="04502E"/>
                </a:solidFill>
              </a:rPr>
              <a:t>5</a:t>
            </a:r>
          </a:p>
        </p:txBody>
      </p:sp>
      <p:sp>
        <p:nvSpPr>
          <p:cNvPr id="28690" name="8 Marcador de contenido"/>
          <p:cNvSpPr>
            <a:spLocks/>
          </p:cNvSpPr>
          <p:nvPr/>
        </p:nvSpPr>
        <p:spPr bwMode="auto">
          <a:xfrm>
            <a:off x="1619250" y="5661025"/>
            <a:ext cx="5473700"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lnSpc>
                <a:spcPct val="80000"/>
              </a:lnSpc>
              <a:spcBef>
                <a:spcPct val="20000"/>
              </a:spcBef>
              <a:buClr>
                <a:srgbClr val="632523"/>
              </a:buClr>
            </a:pPr>
            <a:r>
              <a:rPr lang="es-MX" altLang="es-MX" sz="1200"/>
              <a:t>Artículos 279, párrafos 1 al 4, de la LGIPE</a:t>
            </a:r>
          </a:p>
          <a:p>
            <a:pPr algn="r">
              <a:lnSpc>
                <a:spcPct val="80000"/>
              </a:lnSpc>
              <a:spcBef>
                <a:spcPct val="30000"/>
              </a:spcBef>
            </a:pPr>
            <a:r>
              <a:rPr lang="es-ES" altLang="es-MX" sz="1200"/>
              <a:t>Jurisprudencia 1</a:t>
            </a:r>
            <a:r>
              <a:rPr lang="es-MX" altLang="es-MX" sz="1200"/>
              <a:t>7/2002 y</a:t>
            </a:r>
            <a:r>
              <a:rPr lang="es-ES" altLang="es-MX" sz="1200"/>
              <a:t> Tesis XXVI/2001 y CXXIV/2002 del TEPJF</a:t>
            </a:r>
            <a:endParaRPr lang="es-MX" altLang="es-MX" sz="1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6 Rectángulo"/>
          <p:cNvSpPr>
            <a:spLocks noChangeArrowheads="1"/>
          </p:cNvSpPr>
          <p:nvPr/>
        </p:nvSpPr>
        <p:spPr bwMode="auto">
          <a:xfrm>
            <a:off x="5724525" y="-26988"/>
            <a:ext cx="33893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400" b="1">
                <a:solidFill>
                  <a:schemeClr val="bg1"/>
                </a:solidFill>
                <a:latin typeface="Antique Olive"/>
              </a:rPr>
              <a:t>Cierre de la votación</a:t>
            </a:r>
            <a:endParaRPr lang="es-ES" altLang="es-MX" sz="2400" b="1">
              <a:solidFill>
                <a:schemeClr val="bg1"/>
              </a:solidFill>
              <a:latin typeface="Antique Olive"/>
            </a:endParaRPr>
          </a:p>
        </p:txBody>
      </p:sp>
      <p:sp>
        <p:nvSpPr>
          <p:cNvPr id="29699" name="9 Rectángulo"/>
          <p:cNvSpPr>
            <a:spLocks noChangeArrowheads="1"/>
          </p:cNvSpPr>
          <p:nvPr/>
        </p:nvSpPr>
        <p:spPr bwMode="auto">
          <a:xfrm>
            <a:off x="928688" y="1285875"/>
            <a:ext cx="7072312" cy="1477963"/>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b="1">
                <a:solidFill>
                  <a:srgbClr val="04502E"/>
                </a:solidFill>
              </a:rPr>
              <a:t>Cierre de la votación</a:t>
            </a:r>
            <a:r>
              <a:rPr lang="es-MX" altLang="es-MX" b="1">
                <a:solidFill>
                  <a:srgbClr val="632523"/>
                </a:solidFill>
              </a:rPr>
              <a:t>.</a:t>
            </a:r>
            <a:r>
              <a:rPr lang="es-MX" altLang="es-MX"/>
              <a:t> La votación se cierra a las 18:00 horas o antes si el presidente y el secretario de la MDC certifican que han votado todos los electores de la lista nominal. Se podrá recibir votación después de las 18:00 horas cuando haya ciudadanos formados.</a:t>
            </a:r>
          </a:p>
        </p:txBody>
      </p:sp>
      <p:sp>
        <p:nvSpPr>
          <p:cNvPr id="29700" name="8 Marcador de contenido"/>
          <p:cNvSpPr>
            <a:spLocks/>
          </p:cNvSpPr>
          <p:nvPr/>
        </p:nvSpPr>
        <p:spPr bwMode="auto">
          <a:xfrm>
            <a:off x="4427538" y="6021388"/>
            <a:ext cx="3095625"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lnSpc>
                <a:spcPct val="80000"/>
              </a:lnSpc>
              <a:spcBef>
                <a:spcPct val="20000"/>
              </a:spcBef>
              <a:buClr>
                <a:srgbClr val="632523"/>
              </a:buClr>
            </a:pPr>
            <a:r>
              <a:rPr lang="es-MX" altLang="es-MX" sz="1200"/>
              <a:t>Artículos 285 y 286  de la LGIPE</a:t>
            </a:r>
          </a:p>
        </p:txBody>
      </p:sp>
      <p:cxnSp>
        <p:nvCxnSpPr>
          <p:cNvPr id="29701" name="16 Forma"/>
          <p:cNvCxnSpPr>
            <a:cxnSpLocks noChangeShapeType="1"/>
            <a:stCxn id="29699" idx="1"/>
            <a:endCxn id="29703" idx="1"/>
          </p:cNvCxnSpPr>
          <p:nvPr/>
        </p:nvCxnSpPr>
        <p:spPr bwMode="auto">
          <a:xfrm rot="10800000" flipH="1" flipV="1">
            <a:off x="928688" y="2024063"/>
            <a:ext cx="71437" cy="1652587"/>
          </a:xfrm>
          <a:prstGeom prst="bentConnector3">
            <a:avLst>
              <a:gd name="adj1" fmla="val -320102"/>
            </a:avLst>
          </a:prstGeom>
          <a:noFill/>
          <a:ln w="38100">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29702" name="18 Conector recto de flecha"/>
          <p:cNvCxnSpPr>
            <a:cxnSpLocks noChangeShapeType="1"/>
          </p:cNvCxnSpPr>
          <p:nvPr/>
        </p:nvCxnSpPr>
        <p:spPr bwMode="auto">
          <a:xfrm>
            <a:off x="4357688" y="3643313"/>
            <a:ext cx="214312" cy="1587"/>
          </a:xfrm>
          <a:prstGeom prst="straightConnector1">
            <a:avLst/>
          </a:prstGeom>
          <a:noFill/>
          <a:ln w="38100">
            <a:solidFill>
              <a:srgbClr val="04502E"/>
            </a:solidFill>
            <a:round/>
            <a:headEnd/>
            <a:tailEnd type="oval" w="med" len="med"/>
          </a:ln>
          <a:extLst>
            <a:ext uri="{909E8E84-426E-40DD-AFC4-6F175D3DCCD1}">
              <a14:hiddenFill xmlns="" xmlns:a14="http://schemas.microsoft.com/office/drawing/2010/main">
                <a:noFill/>
              </a14:hiddenFill>
            </a:ext>
          </a:extLst>
        </p:spPr>
      </p:cxnSp>
      <p:sp>
        <p:nvSpPr>
          <p:cNvPr id="29703" name="9 Rectángulo"/>
          <p:cNvSpPr>
            <a:spLocks noChangeArrowheads="1"/>
          </p:cNvSpPr>
          <p:nvPr/>
        </p:nvSpPr>
        <p:spPr bwMode="auto">
          <a:xfrm>
            <a:off x="1000125" y="3214688"/>
            <a:ext cx="3357563" cy="923925"/>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pPr>
            <a:r>
              <a:rPr lang="es-MX" altLang="es-MX"/>
              <a:t>El secretario de la MDC llenará la sección de cierre en el acta de jornada electoral.</a:t>
            </a:r>
          </a:p>
        </p:txBody>
      </p:sp>
      <p:sp>
        <p:nvSpPr>
          <p:cNvPr id="29704" name="9 Rectángulo"/>
          <p:cNvSpPr>
            <a:spLocks noChangeArrowheads="1"/>
          </p:cNvSpPr>
          <p:nvPr/>
        </p:nvSpPr>
        <p:spPr bwMode="auto">
          <a:xfrm>
            <a:off x="4714875" y="2962275"/>
            <a:ext cx="3786188" cy="1477963"/>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pPr>
            <a:r>
              <a:rPr lang="es-MX" altLang="es-MX" b="1">
                <a:solidFill>
                  <a:srgbClr val="04502E"/>
                </a:solidFill>
              </a:rPr>
              <a:t>Sección “Cierre de votación”</a:t>
            </a:r>
            <a:r>
              <a:rPr lang="es-MX" altLang="es-MX" b="1">
                <a:solidFill>
                  <a:srgbClr val="632523"/>
                </a:solidFill>
              </a:rPr>
              <a:t> </a:t>
            </a:r>
            <a:r>
              <a:rPr lang="es-MX" altLang="es-MX"/>
              <a:t>contendrá:</a:t>
            </a:r>
          </a:p>
          <a:p>
            <a:pPr algn="just" eaLnBrk="1" hangingPunct="1">
              <a:buClr>
                <a:srgbClr val="632523"/>
              </a:buClr>
              <a:buSzPct val="90000"/>
              <a:buFont typeface="Wingdings" pitchFamily="2" charset="2"/>
              <a:buChar char="§"/>
            </a:pPr>
            <a:r>
              <a:rPr lang="es-MX" altLang="es-MX"/>
              <a:t> Hora de cierre de la votación y</a:t>
            </a:r>
          </a:p>
          <a:p>
            <a:pPr algn="just" eaLnBrk="1" hangingPunct="1">
              <a:buClr>
                <a:srgbClr val="632523"/>
              </a:buClr>
              <a:buSzPct val="90000"/>
              <a:buFont typeface="Wingdings" pitchFamily="2" charset="2"/>
              <a:buChar char="§"/>
            </a:pPr>
            <a:r>
              <a:rPr lang="es-MX" altLang="es-MX"/>
              <a:t> Causa por la que se cerró antes o después de las 18:00 horas.</a:t>
            </a:r>
          </a:p>
        </p:txBody>
      </p:sp>
      <p:sp>
        <p:nvSpPr>
          <p:cNvPr id="29705" name="9 Rectángulo"/>
          <p:cNvSpPr>
            <a:spLocks noChangeArrowheads="1"/>
          </p:cNvSpPr>
          <p:nvPr/>
        </p:nvSpPr>
        <p:spPr bwMode="auto">
          <a:xfrm>
            <a:off x="857250" y="4733925"/>
            <a:ext cx="7286625" cy="368300"/>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pPr>
            <a:r>
              <a:rPr lang="es-MX" altLang="es-MX"/>
              <a:t>Los funcionarios y  representantes de partidos, deberán firmar el acta.</a:t>
            </a:r>
          </a:p>
        </p:txBody>
      </p:sp>
      <p:cxnSp>
        <p:nvCxnSpPr>
          <p:cNvPr id="29706" name="15 Conector recto de flecha"/>
          <p:cNvCxnSpPr>
            <a:cxnSpLocks noChangeShapeType="1"/>
          </p:cNvCxnSpPr>
          <p:nvPr/>
        </p:nvCxnSpPr>
        <p:spPr bwMode="auto">
          <a:xfrm rot="5400000">
            <a:off x="2356644" y="4358482"/>
            <a:ext cx="428625" cy="1587"/>
          </a:xfrm>
          <a:prstGeom prst="straightConnector1">
            <a:avLst/>
          </a:prstGeom>
          <a:noFill/>
          <a:ln w="38100">
            <a:solidFill>
              <a:srgbClr val="04502E"/>
            </a:solidFill>
            <a:round/>
            <a:headEnd/>
            <a:tailEnd type="oval" w="med" len="med"/>
          </a:ln>
          <a:extLst>
            <a:ext uri="{909E8E84-426E-40DD-AFC4-6F175D3DCCD1}">
              <a14:hiddenFill xmlns="" xmlns:a14="http://schemas.microsoft.com/office/drawing/2010/main">
                <a:noFill/>
              </a14:hiddenFill>
            </a:ext>
          </a:ex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6 Rectángulo"/>
          <p:cNvSpPr>
            <a:spLocks noChangeArrowheads="1"/>
          </p:cNvSpPr>
          <p:nvPr/>
        </p:nvSpPr>
        <p:spPr bwMode="auto">
          <a:xfrm>
            <a:off x="750888" y="-26988"/>
            <a:ext cx="8358187"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Escrutinio y cómputo</a:t>
            </a:r>
            <a:endParaRPr lang="es-ES" altLang="es-MX" sz="2400" b="1">
              <a:solidFill>
                <a:schemeClr val="bg1"/>
              </a:solidFill>
              <a:latin typeface="Antique Olive"/>
            </a:endParaRPr>
          </a:p>
        </p:txBody>
      </p:sp>
      <p:sp>
        <p:nvSpPr>
          <p:cNvPr id="30723" name="8 Marcador de contenido"/>
          <p:cNvSpPr>
            <a:spLocks/>
          </p:cNvSpPr>
          <p:nvPr/>
        </p:nvSpPr>
        <p:spPr bwMode="auto">
          <a:xfrm>
            <a:off x="4356100" y="6407150"/>
            <a:ext cx="3519488"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lnSpc>
                <a:spcPct val="80000"/>
              </a:lnSpc>
              <a:spcBef>
                <a:spcPct val="20000"/>
              </a:spcBef>
              <a:buClr>
                <a:srgbClr val="632523"/>
              </a:buClr>
            </a:pPr>
            <a:endParaRPr lang="es-MX" altLang="es-MX" sz="1200" i="1"/>
          </a:p>
          <a:p>
            <a:pPr algn="r">
              <a:lnSpc>
                <a:spcPct val="80000"/>
              </a:lnSpc>
              <a:spcBef>
                <a:spcPct val="30000"/>
              </a:spcBef>
            </a:pPr>
            <a:r>
              <a:rPr lang="es-MX" altLang="es-MX" sz="1200"/>
              <a:t>*invalidado por la SCJN en la AI 22/2014</a:t>
            </a:r>
          </a:p>
          <a:p>
            <a:pPr algn="r">
              <a:lnSpc>
                <a:spcPct val="80000"/>
              </a:lnSpc>
              <a:spcBef>
                <a:spcPct val="30000"/>
              </a:spcBef>
            </a:pPr>
            <a:endParaRPr lang="es-MX" altLang="es-MX" sz="1200" i="1"/>
          </a:p>
          <a:p>
            <a:pPr algn="r">
              <a:lnSpc>
                <a:spcPct val="80000"/>
              </a:lnSpc>
              <a:spcBef>
                <a:spcPct val="30000"/>
              </a:spcBef>
            </a:pPr>
            <a:endParaRPr lang="es-MX" altLang="es-MX" sz="1200" i="1"/>
          </a:p>
        </p:txBody>
      </p:sp>
      <p:sp>
        <p:nvSpPr>
          <p:cNvPr id="30724" name="9 Rectángulo"/>
          <p:cNvSpPr>
            <a:spLocks noChangeArrowheads="1"/>
          </p:cNvSpPr>
          <p:nvPr/>
        </p:nvSpPr>
        <p:spPr bwMode="auto">
          <a:xfrm>
            <a:off x="3786188" y="1125538"/>
            <a:ext cx="4572000" cy="1476375"/>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marL="1778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a:t>- Electores que votó en la casilla; </a:t>
            </a:r>
          </a:p>
          <a:p>
            <a:pPr algn="just" eaLnBrk="1" hangingPunct="1">
              <a:buClr>
                <a:srgbClr val="632523"/>
              </a:buClr>
              <a:buSzPct val="90000"/>
              <a:buFont typeface="Wingdings" pitchFamily="2" charset="2"/>
              <a:buNone/>
            </a:pPr>
            <a:r>
              <a:rPr lang="es-MX" altLang="es-MX"/>
              <a:t>- Votos emitidos a favor de cada partido político o candidatos; </a:t>
            </a:r>
          </a:p>
          <a:p>
            <a:pPr algn="just" eaLnBrk="1" hangingPunct="1">
              <a:buClr>
                <a:srgbClr val="632523"/>
              </a:buClr>
              <a:buSzPct val="90000"/>
              <a:buFont typeface="Wingdings" pitchFamily="2" charset="2"/>
              <a:buNone/>
            </a:pPr>
            <a:r>
              <a:rPr lang="es-MX" altLang="es-MX"/>
              <a:t>- Votos nulos; y </a:t>
            </a:r>
          </a:p>
          <a:p>
            <a:pPr algn="just" eaLnBrk="1" hangingPunct="1">
              <a:buClr>
                <a:srgbClr val="632523"/>
              </a:buClr>
              <a:buSzPct val="90000"/>
              <a:buFontTx/>
              <a:buChar char="-"/>
            </a:pPr>
            <a:r>
              <a:rPr lang="es-MX" altLang="es-MX"/>
              <a:t> Boletas sobrantes de cada elección.</a:t>
            </a:r>
          </a:p>
        </p:txBody>
      </p:sp>
      <p:sp>
        <p:nvSpPr>
          <p:cNvPr id="9" name="Rectangle 19"/>
          <p:cNvSpPr>
            <a:spLocks noChangeArrowheads="1"/>
          </p:cNvSpPr>
          <p:nvPr/>
        </p:nvSpPr>
        <p:spPr bwMode="auto">
          <a:xfrm>
            <a:off x="323850" y="2997200"/>
            <a:ext cx="8569325" cy="1200150"/>
          </a:xfrm>
          <a:prstGeom prst="rect">
            <a:avLst/>
          </a:prstGeom>
          <a:solidFill>
            <a:schemeClr val="bg1">
              <a:lumMod val="95000"/>
            </a:schemeClr>
          </a:solidFill>
          <a:ln w="25400" algn="ctr">
            <a:solidFill>
              <a:srgbClr val="04502E"/>
            </a:solidFill>
            <a:miter lim="800000"/>
            <a:headEnd/>
            <a:tailEnd/>
          </a:ln>
        </p:spPr>
        <p:txBody>
          <a:bodyPr anchor="ctr">
            <a:spAutoFit/>
          </a:bodyPr>
          <a:lstStyle/>
          <a:p>
            <a:pPr algn="just">
              <a:defRPr/>
            </a:pPr>
            <a:r>
              <a:rPr lang="es-MX" dirty="0">
                <a:ea typeface="ＭＳ Ｐゴシック" charset="-128"/>
              </a:rPr>
              <a:t>Los </a:t>
            </a:r>
            <a:r>
              <a:rPr lang="es-MX" b="1" dirty="0">
                <a:ea typeface="ＭＳ Ｐゴシック" charset="-128"/>
              </a:rPr>
              <a:t>emblemas</a:t>
            </a:r>
            <a:r>
              <a:rPr lang="es-MX" dirty="0">
                <a:ea typeface="ＭＳ Ｐゴシック" charset="-128"/>
              </a:rPr>
              <a:t> de los partidos coaligados aparecerán de manera</a:t>
            </a:r>
            <a:r>
              <a:rPr lang="es-MX" b="1" dirty="0">
                <a:ea typeface="ＭＳ Ｐゴシック" charset="-128"/>
              </a:rPr>
              <a:t> separada</a:t>
            </a:r>
            <a:r>
              <a:rPr lang="es-MX" dirty="0">
                <a:ea typeface="ＭＳ Ｐゴシック" charset="-128"/>
              </a:rPr>
              <a:t> en la </a:t>
            </a:r>
            <a:r>
              <a:rPr lang="es-MX" b="1" dirty="0">
                <a:ea typeface="ＭＳ Ｐゴシック" charset="-128"/>
              </a:rPr>
              <a:t>boleta electoral</a:t>
            </a:r>
            <a:r>
              <a:rPr lang="es-MX" dirty="0">
                <a:ea typeface="ＭＳ Ｐゴシック" charset="-128"/>
              </a:rPr>
              <a:t>, los votos se sumarán a favor del candidato de la coalición y se registrará por separado en el espacio correspondiente del acta de escrutinio y cómputo. Art. 288.3 de la LGIPE</a:t>
            </a:r>
            <a:endParaRPr lang="es-ES" dirty="0">
              <a:ea typeface="ＭＳ Ｐゴシック" charset="-128"/>
            </a:endParaRPr>
          </a:p>
        </p:txBody>
      </p:sp>
      <p:sp>
        <p:nvSpPr>
          <p:cNvPr id="30726" name="22 CuadroTexto"/>
          <p:cNvSpPr txBox="1">
            <a:spLocks noChangeArrowheads="1"/>
          </p:cNvSpPr>
          <p:nvPr/>
        </p:nvSpPr>
        <p:spPr bwMode="auto">
          <a:xfrm>
            <a:off x="776288" y="1341438"/>
            <a:ext cx="2500312"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632523"/>
              </a:buClr>
              <a:buSzPct val="90000"/>
              <a:buFont typeface="Wingdings" pitchFamily="2" charset="2"/>
              <a:buNone/>
            </a:pPr>
            <a:r>
              <a:rPr lang="es-MX" altLang="es-MX"/>
              <a:t>Procedimiento por el cual los integrantes de la MDC determinan el número de:</a:t>
            </a:r>
          </a:p>
        </p:txBody>
      </p:sp>
      <p:sp>
        <p:nvSpPr>
          <p:cNvPr id="30727" name="23 CuadroTexto"/>
          <p:cNvSpPr txBox="1">
            <a:spLocks noChangeArrowheads="1"/>
          </p:cNvSpPr>
          <p:nvPr/>
        </p:nvSpPr>
        <p:spPr bwMode="auto">
          <a:xfrm>
            <a:off x="428625" y="620713"/>
            <a:ext cx="32146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buClr>
                <a:srgbClr val="632523"/>
              </a:buClr>
              <a:buSzPct val="90000"/>
              <a:buFont typeface="Wingdings" pitchFamily="2" charset="2"/>
              <a:buNone/>
            </a:pPr>
            <a:r>
              <a:rPr lang="es-MX" altLang="es-MX" sz="2000" b="1">
                <a:solidFill>
                  <a:srgbClr val="04502E"/>
                </a:solidFill>
              </a:rPr>
              <a:t>Escrutinio y cómputo</a:t>
            </a:r>
            <a:endParaRPr lang="es-MX" altLang="es-MX" sz="2000">
              <a:solidFill>
                <a:srgbClr val="04502E"/>
              </a:solidFill>
            </a:endParaRPr>
          </a:p>
        </p:txBody>
      </p:sp>
      <p:sp>
        <p:nvSpPr>
          <p:cNvPr id="25" name="24 Flecha abajo"/>
          <p:cNvSpPr/>
          <p:nvPr/>
        </p:nvSpPr>
        <p:spPr>
          <a:xfrm>
            <a:off x="1785938" y="1055688"/>
            <a:ext cx="500062" cy="285750"/>
          </a:xfrm>
          <a:prstGeom prst="downArrow">
            <a:avLst/>
          </a:prstGeom>
          <a:solidFill>
            <a:srgbClr val="0E502B"/>
          </a:solidFill>
          <a:ln>
            <a:solidFill>
              <a:srgbClr val="0450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26" name="25 Flecha derecha"/>
          <p:cNvSpPr/>
          <p:nvPr/>
        </p:nvSpPr>
        <p:spPr>
          <a:xfrm>
            <a:off x="3214688" y="1773238"/>
            <a:ext cx="285750" cy="285750"/>
          </a:xfrm>
          <a:prstGeom prst="rightArrow">
            <a:avLst/>
          </a:prstGeom>
          <a:solidFill>
            <a:srgbClr val="0E502B"/>
          </a:solidFill>
          <a:ln>
            <a:solidFill>
              <a:srgbClr val="0450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30730" name="9 CuadroTexto"/>
          <p:cNvSpPr txBox="1">
            <a:spLocks noChangeArrowheads="1"/>
          </p:cNvSpPr>
          <p:nvPr/>
        </p:nvSpPr>
        <p:spPr bwMode="auto">
          <a:xfrm>
            <a:off x="1214438" y="2636838"/>
            <a:ext cx="48577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buClr>
                <a:srgbClr val="632523"/>
              </a:buClr>
              <a:buSzPct val="90000"/>
              <a:buFont typeface="Wingdings" pitchFamily="2" charset="2"/>
              <a:buNone/>
            </a:pPr>
            <a:r>
              <a:rPr lang="es-MX" altLang="es-MX" sz="2000" b="1">
                <a:solidFill>
                  <a:srgbClr val="04502E"/>
                </a:solidFill>
              </a:rPr>
              <a:t>Cómputo de votos de las coaliciones:</a:t>
            </a:r>
            <a:endParaRPr lang="es-MX" altLang="es-MX" sz="2000">
              <a:solidFill>
                <a:srgbClr val="04502E"/>
              </a:solidFill>
            </a:endParaRPr>
          </a:p>
        </p:txBody>
      </p:sp>
      <p:sp>
        <p:nvSpPr>
          <p:cNvPr id="11" name="Rectangle 19"/>
          <p:cNvSpPr>
            <a:spLocks noChangeArrowheads="1"/>
          </p:cNvSpPr>
          <p:nvPr/>
        </p:nvSpPr>
        <p:spPr bwMode="auto">
          <a:xfrm>
            <a:off x="323850" y="4292600"/>
            <a:ext cx="8569325" cy="923925"/>
          </a:xfrm>
          <a:prstGeom prst="rect">
            <a:avLst/>
          </a:prstGeom>
          <a:solidFill>
            <a:schemeClr val="bg1">
              <a:lumMod val="95000"/>
            </a:schemeClr>
          </a:solidFill>
          <a:ln w="25400" algn="ctr">
            <a:solidFill>
              <a:srgbClr val="04502E"/>
            </a:solidFill>
            <a:miter lim="800000"/>
            <a:headEnd/>
            <a:tailEnd/>
          </a:ln>
        </p:spPr>
        <p:txBody>
          <a:bodyPr anchor="ctr">
            <a:spAutoFit/>
          </a:bodyPr>
          <a:lstStyle/>
          <a:p>
            <a:pPr algn="just">
              <a:defRPr/>
            </a:pPr>
            <a:r>
              <a:rPr lang="es-MX" dirty="0">
                <a:ea typeface="ＭＳ Ｐゴシック" charset="-128"/>
              </a:rPr>
              <a:t>Los votos se sumarán para el candidato de la coalición y contarán para cada uno de los partidos políticos para todos los efectos establecidos en la LGPP. Art. 87.12 de la LGPP</a:t>
            </a:r>
            <a:endParaRPr lang="es-ES" dirty="0">
              <a:ea typeface="ＭＳ Ｐゴシック" charset="-128"/>
            </a:endParaRPr>
          </a:p>
        </p:txBody>
      </p:sp>
      <p:sp>
        <p:nvSpPr>
          <p:cNvPr id="12" name="Rectangle 19"/>
          <p:cNvSpPr>
            <a:spLocks noChangeArrowheads="1"/>
          </p:cNvSpPr>
          <p:nvPr/>
        </p:nvSpPr>
        <p:spPr bwMode="auto">
          <a:xfrm>
            <a:off x="323850" y="5300663"/>
            <a:ext cx="8569325" cy="1200150"/>
          </a:xfrm>
          <a:prstGeom prst="rect">
            <a:avLst/>
          </a:prstGeom>
          <a:solidFill>
            <a:schemeClr val="bg1">
              <a:lumMod val="95000"/>
            </a:schemeClr>
          </a:solidFill>
          <a:ln w="25400" algn="ctr">
            <a:solidFill>
              <a:srgbClr val="04502E"/>
            </a:solidFill>
            <a:miter lim="800000"/>
            <a:headEnd/>
            <a:tailEnd/>
          </a:ln>
        </p:spPr>
        <p:txBody>
          <a:bodyPr anchor="ctr">
            <a:spAutoFit/>
          </a:bodyPr>
          <a:lstStyle/>
          <a:p>
            <a:pPr algn="just">
              <a:defRPr/>
            </a:pPr>
            <a:r>
              <a:rPr lang="es-MX" dirty="0">
                <a:ea typeface="ＭＳ Ｐゴシック" charset="-128"/>
              </a:rPr>
              <a:t>Los votos en los que se hubiesen marcado más de una opción de los partidos coaligados, serán válidos para el candidato postulado, contarán como un solo voto </a:t>
            </a:r>
            <a:r>
              <a:rPr lang="es-MX" i="1" dirty="0">
                <a:ea typeface="ＭＳ Ｐゴシック" charset="-128"/>
              </a:rPr>
              <a:t>y sin que puedan ser tomados en cuenta para la asignación de R.P. u otras prerrogativas*</a:t>
            </a:r>
            <a:r>
              <a:rPr lang="es-MX" dirty="0">
                <a:ea typeface="ＭＳ Ｐゴシック" charset="-128"/>
              </a:rPr>
              <a:t>.  Art. 87.13 de la LGPP</a:t>
            </a:r>
            <a:endParaRPr lang="es-ES" dirty="0">
              <a:ea typeface="ＭＳ Ｐゴシック"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6 Rectángulo"/>
          <p:cNvSpPr>
            <a:spLocks noChangeArrowheads="1"/>
          </p:cNvSpPr>
          <p:nvPr/>
        </p:nvSpPr>
        <p:spPr bwMode="auto">
          <a:xfrm>
            <a:off x="6659563" y="620713"/>
            <a:ext cx="248443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400" b="1">
                <a:latin typeface="Antique Olive"/>
              </a:rPr>
              <a:t>Concepto</a:t>
            </a:r>
            <a:r>
              <a:rPr lang="es-MX" altLang="es-MX" sz="2400" b="1">
                <a:solidFill>
                  <a:srgbClr val="632523"/>
                </a:solidFill>
                <a:latin typeface="Antique Olive"/>
              </a:rPr>
              <a:t> </a:t>
            </a:r>
            <a:endParaRPr lang="es-ES" altLang="es-MX" sz="2400" b="1">
              <a:solidFill>
                <a:srgbClr val="632523"/>
              </a:solidFill>
              <a:latin typeface="Antique Olive"/>
            </a:endParaRPr>
          </a:p>
        </p:txBody>
      </p:sp>
      <p:sp>
        <p:nvSpPr>
          <p:cNvPr id="4099" name="8 Marcador de contenido"/>
          <p:cNvSpPr>
            <a:spLocks noGrp="1"/>
          </p:cNvSpPr>
          <p:nvPr>
            <p:ph sz="quarter" idx="4294967295"/>
          </p:nvPr>
        </p:nvSpPr>
        <p:spPr bwMode="auto">
          <a:xfrm>
            <a:off x="900113" y="2133600"/>
            <a:ext cx="7488237" cy="273526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lgn="just" eaLnBrk="1" hangingPunct="1">
              <a:buClr>
                <a:srgbClr val="953735"/>
              </a:buClr>
              <a:buFontTx/>
              <a:buNone/>
            </a:pPr>
            <a:r>
              <a:rPr lang="es-MX" altLang="es-MX" sz="2000" dirty="0"/>
              <a:t>El proceso electoral es el </a:t>
            </a:r>
            <a:r>
              <a:rPr lang="es-MX" altLang="es-MX" sz="2000" b="1" dirty="0"/>
              <a:t>conjunto de actos </a:t>
            </a:r>
            <a:r>
              <a:rPr lang="es-MX" altLang="es-MX" sz="2000" dirty="0"/>
              <a:t>ordenados por la Constitución y la Ley General de Instituciones y Procedimientos Electorales, </a:t>
            </a:r>
            <a:r>
              <a:rPr lang="es-MX" altLang="es-MX" sz="2000" b="1" dirty="0"/>
              <a:t>realizados</a:t>
            </a:r>
            <a:r>
              <a:rPr lang="es-MX" altLang="es-MX" sz="2000" dirty="0"/>
              <a:t> por las autoridades electorales, los partidos políticos, así como los ciudadanos, que tiene por </a:t>
            </a:r>
            <a:r>
              <a:rPr lang="es-MX" altLang="es-MX" sz="2000" b="1" dirty="0"/>
              <a:t>objeto la renovación periódica </a:t>
            </a:r>
            <a:r>
              <a:rPr lang="es-MX" altLang="es-MX" sz="2000" dirty="0"/>
              <a:t>de los integrantes de los Poderes Legislativo y Ejecutivo tanto federal como de las entidades federativas, y los integrantes de los ayuntamientos.</a:t>
            </a:r>
          </a:p>
          <a:p>
            <a:pPr marL="0" indent="0" algn="just" eaLnBrk="1" hangingPunct="1">
              <a:buClr>
                <a:srgbClr val="953735"/>
              </a:buClr>
              <a:buFontTx/>
              <a:buNone/>
            </a:pPr>
            <a:endParaRPr lang="es-MX" altLang="es-MX" sz="2000" dirty="0">
              <a:cs typeface="Arial" pitchFamily="34" charset="0"/>
            </a:endParaRPr>
          </a:p>
          <a:p>
            <a:pPr marL="0" indent="0" algn="just" eaLnBrk="1" hangingPunct="1">
              <a:buClr>
                <a:srgbClr val="953735"/>
              </a:buClr>
              <a:buFontTx/>
              <a:buNone/>
            </a:pPr>
            <a:endParaRPr lang="es-MX" altLang="es-MX" sz="2000" dirty="0">
              <a:cs typeface="Arial" pitchFamily="34" charset="0"/>
            </a:endParaRPr>
          </a:p>
        </p:txBody>
      </p:sp>
      <p:sp>
        <p:nvSpPr>
          <p:cNvPr id="4100" name="3 CuadroTexto"/>
          <p:cNvSpPr txBox="1">
            <a:spLocks noChangeArrowheads="1"/>
          </p:cNvSpPr>
          <p:nvPr/>
        </p:nvSpPr>
        <p:spPr bwMode="auto">
          <a:xfrm>
            <a:off x="5292725" y="4941888"/>
            <a:ext cx="29337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1200"/>
              <a:t>Libro Quinto, Título Primero,</a:t>
            </a:r>
          </a:p>
          <a:p>
            <a:pPr algn="r" eaLnBrk="1" hangingPunct="1"/>
            <a:r>
              <a:rPr lang="es-MX" altLang="es-MX" sz="1200"/>
              <a:t> Capítulo I, artículo 207.1 de la LGIPE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6 Rectángulo"/>
          <p:cNvSpPr>
            <a:spLocks noChangeArrowheads="1"/>
          </p:cNvSpPr>
          <p:nvPr/>
        </p:nvSpPr>
        <p:spPr bwMode="auto">
          <a:xfrm>
            <a:off x="4146550" y="-26988"/>
            <a:ext cx="49736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400" b="1">
                <a:solidFill>
                  <a:schemeClr val="bg1"/>
                </a:solidFill>
                <a:latin typeface="Antique Olive"/>
              </a:rPr>
              <a:t>Cómputo y validez de los votos</a:t>
            </a:r>
            <a:endParaRPr lang="es-ES" altLang="es-MX" sz="2400" b="1">
              <a:solidFill>
                <a:schemeClr val="bg1"/>
              </a:solidFill>
              <a:latin typeface="Antique Olive"/>
            </a:endParaRPr>
          </a:p>
        </p:txBody>
      </p:sp>
      <p:sp>
        <p:nvSpPr>
          <p:cNvPr id="31747" name="8 Marcador de contenido"/>
          <p:cNvSpPr>
            <a:spLocks/>
          </p:cNvSpPr>
          <p:nvPr/>
        </p:nvSpPr>
        <p:spPr bwMode="auto">
          <a:xfrm>
            <a:off x="3214688" y="6165850"/>
            <a:ext cx="409575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lnSpc>
                <a:spcPct val="80000"/>
              </a:lnSpc>
              <a:spcBef>
                <a:spcPct val="20000"/>
              </a:spcBef>
              <a:buClr>
                <a:srgbClr val="632523"/>
              </a:buClr>
            </a:pPr>
            <a:r>
              <a:rPr lang="es-MX" altLang="es-MX" sz="1200"/>
              <a:t>Artículos 290 y 291 de la LGIPE</a:t>
            </a:r>
          </a:p>
          <a:p>
            <a:pPr algn="r">
              <a:lnSpc>
                <a:spcPct val="80000"/>
              </a:lnSpc>
              <a:spcBef>
                <a:spcPct val="30000"/>
              </a:spcBef>
            </a:pPr>
            <a:r>
              <a:rPr lang="es-MX" altLang="es-MX" sz="1200"/>
              <a:t>Jurisprudencia 44/2002 del TEPJF</a:t>
            </a:r>
          </a:p>
        </p:txBody>
      </p:sp>
      <p:sp>
        <p:nvSpPr>
          <p:cNvPr id="31748" name="28 CuadroTexto"/>
          <p:cNvSpPr txBox="1">
            <a:spLocks noChangeArrowheads="1"/>
          </p:cNvSpPr>
          <p:nvPr/>
        </p:nvSpPr>
        <p:spPr bwMode="auto">
          <a:xfrm>
            <a:off x="468313" y="981075"/>
            <a:ext cx="52863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000" b="1">
                <a:solidFill>
                  <a:srgbClr val="04502E"/>
                </a:solidFill>
              </a:rPr>
              <a:t>Procedimiento de escrutinio y cómputo:</a:t>
            </a:r>
            <a:endParaRPr lang="es-MX" altLang="es-MX" sz="2000">
              <a:solidFill>
                <a:srgbClr val="04502E"/>
              </a:solidFill>
            </a:endParaRPr>
          </a:p>
        </p:txBody>
      </p:sp>
      <p:sp>
        <p:nvSpPr>
          <p:cNvPr id="11" name="Rectangle 5"/>
          <p:cNvSpPr>
            <a:spLocks noChangeArrowheads="1"/>
          </p:cNvSpPr>
          <p:nvPr/>
        </p:nvSpPr>
        <p:spPr bwMode="auto">
          <a:xfrm>
            <a:off x="214313" y="1714500"/>
            <a:ext cx="1571625" cy="1600200"/>
          </a:xfrm>
          <a:prstGeom prst="rect">
            <a:avLst/>
          </a:prstGeom>
          <a:noFill/>
          <a:ln w="28575">
            <a:solidFill>
              <a:schemeClr val="bg1">
                <a:lumMod val="50000"/>
              </a:schemeClr>
            </a:solidFill>
            <a:miter lim="800000"/>
            <a:headEnd/>
            <a:tailEnd/>
          </a:ln>
        </p:spPr>
        <p:txBody>
          <a:bodyPr anchor="ctr">
            <a:spAutoFit/>
          </a:bodyPr>
          <a:lstStyle/>
          <a:p>
            <a:pPr eaLnBrk="0" hangingPunct="0">
              <a:spcBef>
                <a:spcPct val="20000"/>
              </a:spcBef>
              <a:buClr>
                <a:srgbClr val="800000"/>
              </a:buClr>
              <a:buSzPct val="85000"/>
              <a:buFont typeface="Wingdings" pitchFamily="2" charset="2"/>
              <a:buNone/>
              <a:defRPr/>
            </a:pPr>
            <a:r>
              <a:rPr lang="es-MX" sz="1400" dirty="0">
                <a:ea typeface="ＭＳ Ｐゴシック" charset="-128"/>
              </a:rPr>
              <a:t>El secretario cuenta las boletas sobrantes, las inutiliza y guarda en un sobre especial</a:t>
            </a:r>
            <a:endParaRPr lang="es-ES" sz="1400" dirty="0">
              <a:ea typeface="ＭＳ Ｐゴシック" charset="-128"/>
            </a:endParaRPr>
          </a:p>
        </p:txBody>
      </p:sp>
      <p:sp>
        <p:nvSpPr>
          <p:cNvPr id="12" name="Rectangle 5"/>
          <p:cNvSpPr>
            <a:spLocks noChangeArrowheads="1"/>
          </p:cNvSpPr>
          <p:nvPr/>
        </p:nvSpPr>
        <p:spPr bwMode="auto">
          <a:xfrm>
            <a:off x="2000250" y="1714500"/>
            <a:ext cx="1357313" cy="1571625"/>
          </a:xfrm>
          <a:prstGeom prst="rect">
            <a:avLst/>
          </a:prstGeom>
          <a:noFill/>
          <a:ln w="28575">
            <a:solidFill>
              <a:schemeClr val="bg1">
                <a:lumMod val="50000"/>
              </a:schemeClr>
            </a:solidFill>
            <a:miter lim="800000"/>
            <a:headEnd/>
            <a:tailEnd/>
          </a:ln>
        </p:spPr>
        <p:txBody>
          <a:bodyPr anchor="ctr"/>
          <a:lstStyle/>
          <a:p>
            <a:pPr>
              <a:buClr>
                <a:srgbClr val="632523"/>
              </a:buClr>
              <a:buSzPct val="90000"/>
              <a:buFont typeface="Wingdings" pitchFamily="2" charset="2"/>
              <a:buNone/>
              <a:defRPr/>
            </a:pPr>
            <a:r>
              <a:rPr lang="es-MX" sz="1400" dirty="0">
                <a:ea typeface="ＭＳ Ｐゴシック" charset="-128"/>
              </a:rPr>
              <a:t>El primer escrutador cuenta (dos veces) el número de ciudadanos que votaron</a:t>
            </a:r>
            <a:endParaRPr lang="es-ES" sz="1400" dirty="0">
              <a:ea typeface="ＭＳ Ｐゴシック" charset="-128"/>
            </a:endParaRPr>
          </a:p>
        </p:txBody>
      </p:sp>
      <p:sp>
        <p:nvSpPr>
          <p:cNvPr id="14" name="Rectangle 7"/>
          <p:cNvSpPr>
            <a:spLocks noChangeArrowheads="1"/>
          </p:cNvSpPr>
          <p:nvPr/>
        </p:nvSpPr>
        <p:spPr bwMode="auto">
          <a:xfrm>
            <a:off x="3500438" y="1714500"/>
            <a:ext cx="1428750" cy="1600200"/>
          </a:xfrm>
          <a:prstGeom prst="rect">
            <a:avLst/>
          </a:prstGeom>
          <a:noFill/>
          <a:ln w="28575">
            <a:solidFill>
              <a:schemeClr val="bg1">
                <a:lumMod val="50000"/>
              </a:schemeClr>
            </a:solidFill>
            <a:miter lim="800000"/>
            <a:headEnd/>
            <a:tailEnd/>
          </a:ln>
        </p:spPr>
        <p:txBody>
          <a:bodyPr anchor="ctr">
            <a:spAutoFit/>
          </a:bodyPr>
          <a:lstStyle/>
          <a:p>
            <a:pPr eaLnBrk="0" hangingPunct="0">
              <a:spcBef>
                <a:spcPct val="20000"/>
              </a:spcBef>
              <a:buClr>
                <a:srgbClr val="800000"/>
              </a:buClr>
              <a:buSzPct val="85000"/>
              <a:buFont typeface="Wingdings" pitchFamily="2" charset="2"/>
              <a:buNone/>
              <a:defRPr/>
            </a:pPr>
            <a:r>
              <a:rPr lang="es-MX" sz="1400" dirty="0">
                <a:ea typeface="ＭＳ Ｐゴシック" charset="-128"/>
              </a:rPr>
              <a:t>El presidente abre la urna, saca las boletas y muestra a los presentes que  quedó vacía</a:t>
            </a:r>
            <a:endParaRPr lang="es-ES" sz="1400" dirty="0">
              <a:ea typeface="ＭＳ Ｐゴシック" charset="-128"/>
            </a:endParaRPr>
          </a:p>
        </p:txBody>
      </p:sp>
      <p:sp>
        <p:nvSpPr>
          <p:cNvPr id="16" name="Rectangle 10"/>
          <p:cNvSpPr>
            <a:spLocks noChangeArrowheads="1"/>
          </p:cNvSpPr>
          <p:nvPr/>
        </p:nvSpPr>
        <p:spPr bwMode="auto">
          <a:xfrm>
            <a:off x="5143500" y="1390650"/>
            <a:ext cx="2000250" cy="2247900"/>
          </a:xfrm>
          <a:prstGeom prst="rect">
            <a:avLst/>
          </a:prstGeom>
          <a:noFill/>
          <a:ln w="28575">
            <a:solidFill>
              <a:schemeClr val="bg1">
                <a:lumMod val="50000"/>
              </a:schemeClr>
            </a:solidFill>
            <a:miter lim="800000"/>
            <a:headEnd/>
            <a:tailEnd/>
          </a:ln>
        </p:spPr>
        <p:txBody>
          <a:bodyPr anchor="ctr">
            <a:spAutoFit/>
          </a:bodyPr>
          <a:lstStyle/>
          <a:p>
            <a:pPr eaLnBrk="0" hangingPunct="0">
              <a:spcBef>
                <a:spcPct val="20000"/>
              </a:spcBef>
              <a:buClr>
                <a:srgbClr val="800000"/>
              </a:buClr>
              <a:buSzPct val="85000"/>
              <a:defRPr/>
            </a:pPr>
            <a:r>
              <a:rPr lang="es-MX" sz="1400" dirty="0">
                <a:ea typeface="ＭＳ Ｐゴシック" charset="-128"/>
              </a:rPr>
              <a:t>El 2º escrutador contará  las boletas extraídas de la urna. Los dos escrutadores clasifican las boletas para determinar el número de votos a favor de cada partido o candidato y votos nulos</a:t>
            </a:r>
            <a:endParaRPr lang="es-ES" sz="1400" dirty="0">
              <a:ea typeface="ＭＳ Ｐゴシック" charset="-128"/>
            </a:endParaRPr>
          </a:p>
        </p:txBody>
      </p:sp>
      <p:sp>
        <p:nvSpPr>
          <p:cNvPr id="17" name="Rectangle 8"/>
          <p:cNvSpPr>
            <a:spLocks noChangeArrowheads="1"/>
          </p:cNvSpPr>
          <p:nvPr/>
        </p:nvSpPr>
        <p:spPr bwMode="auto">
          <a:xfrm>
            <a:off x="7358063" y="681038"/>
            <a:ext cx="1571625" cy="3540125"/>
          </a:xfrm>
          <a:prstGeom prst="rect">
            <a:avLst/>
          </a:prstGeom>
          <a:noFill/>
          <a:ln w="28575">
            <a:solidFill>
              <a:schemeClr val="bg1">
                <a:lumMod val="50000"/>
              </a:schemeClr>
            </a:solidFill>
            <a:miter lim="800000"/>
            <a:headEnd/>
            <a:tailEnd/>
          </a:ln>
        </p:spPr>
        <p:txBody>
          <a:bodyPr anchor="ctr">
            <a:spAutoFit/>
          </a:bodyPr>
          <a:lstStyle/>
          <a:p>
            <a:pPr eaLnBrk="0" hangingPunct="0">
              <a:spcBef>
                <a:spcPct val="20000"/>
              </a:spcBef>
              <a:buClr>
                <a:srgbClr val="800000"/>
              </a:buClr>
              <a:buSzPct val="85000"/>
              <a:buFont typeface="Wingdings" pitchFamily="2" charset="2"/>
              <a:buNone/>
              <a:defRPr/>
            </a:pPr>
            <a:r>
              <a:rPr lang="es-MX" sz="1400" dirty="0">
                <a:ea typeface="ＭＳ Ｐゴシック" charset="-128"/>
              </a:rPr>
              <a:t>El secretario anota los resultados en las actas de escrutinio y cómputo de cada elección.  En caso de coalición, si apareciera cruzado más de uno de los emblemas se asignará el voto al candidato de la coalición. </a:t>
            </a:r>
            <a:endParaRPr lang="es-ES" sz="1400" dirty="0">
              <a:ea typeface="ＭＳ Ｐゴシック" charset="-128"/>
            </a:endParaRPr>
          </a:p>
        </p:txBody>
      </p:sp>
      <p:sp>
        <p:nvSpPr>
          <p:cNvPr id="31754" name="38 CuadroTexto"/>
          <p:cNvSpPr txBox="1">
            <a:spLocks noChangeArrowheads="1"/>
          </p:cNvSpPr>
          <p:nvPr/>
        </p:nvSpPr>
        <p:spPr bwMode="auto">
          <a:xfrm>
            <a:off x="785813" y="1357313"/>
            <a:ext cx="5000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000" b="1">
                <a:solidFill>
                  <a:srgbClr val="04502E"/>
                </a:solidFill>
              </a:rPr>
              <a:t>1</a:t>
            </a:r>
          </a:p>
        </p:txBody>
      </p:sp>
      <p:sp>
        <p:nvSpPr>
          <p:cNvPr id="31755" name="39 CuadroTexto"/>
          <p:cNvSpPr txBox="1">
            <a:spLocks noChangeArrowheads="1"/>
          </p:cNvSpPr>
          <p:nvPr/>
        </p:nvSpPr>
        <p:spPr bwMode="auto">
          <a:xfrm>
            <a:off x="2500313" y="1357313"/>
            <a:ext cx="5000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000" b="1">
                <a:solidFill>
                  <a:srgbClr val="04502E"/>
                </a:solidFill>
              </a:rPr>
              <a:t>2</a:t>
            </a:r>
          </a:p>
        </p:txBody>
      </p:sp>
      <p:sp>
        <p:nvSpPr>
          <p:cNvPr id="31756" name="40 CuadroTexto"/>
          <p:cNvSpPr txBox="1">
            <a:spLocks noChangeArrowheads="1"/>
          </p:cNvSpPr>
          <p:nvPr/>
        </p:nvSpPr>
        <p:spPr bwMode="auto">
          <a:xfrm>
            <a:off x="4143375" y="1357313"/>
            <a:ext cx="5000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000" b="1">
                <a:solidFill>
                  <a:srgbClr val="04502E"/>
                </a:solidFill>
              </a:rPr>
              <a:t>3</a:t>
            </a:r>
          </a:p>
        </p:txBody>
      </p:sp>
      <p:sp>
        <p:nvSpPr>
          <p:cNvPr id="31757" name="41 CuadroTexto"/>
          <p:cNvSpPr txBox="1">
            <a:spLocks noChangeArrowheads="1"/>
          </p:cNvSpPr>
          <p:nvPr/>
        </p:nvSpPr>
        <p:spPr bwMode="auto">
          <a:xfrm>
            <a:off x="5929313" y="981075"/>
            <a:ext cx="5000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000" b="1">
                <a:solidFill>
                  <a:srgbClr val="04502E"/>
                </a:solidFill>
              </a:rPr>
              <a:t>4</a:t>
            </a:r>
          </a:p>
        </p:txBody>
      </p:sp>
      <p:sp>
        <p:nvSpPr>
          <p:cNvPr id="31758" name="42 CuadroTexto"/>
          <p:cNvSpPr txBox="1">
            <a:spLocks noChangeArrowheads="1"/>
          </p:cNvSpPr>
          <p:nvPr/>
        </p:nvSpPr>
        <p:spPr bwMode="auto">
          <a:xfrm>
            <a:off x="6821488" y="685800"/>
            <a:ext cx="5000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000" b="1">
                <a:solidFill>
                  <a:srgbClr val="04502E"/>
                </a:solidFill>
              </a:rPr>
              <a:t>5</a:t>
            </a:r>
          </a:p>
        </p:txBody>
      </p:sp>
      <p:sp>
        <p:nvSpPr>
          <p:cNvPr id="31759" name="28 CuadroTexto"/>
          <p:cNvSpPr txBox="1">
            <a:spLocks noChangeArrowheads="1"/>
          </p:cNvSpPr>
          <p:nvPr/>
        </p:nvSpPr>
        <p:spPr bwMode="auto">
          <a:xfrm>
            <a:off x="107950" y="3892550"/>
            <a:ext cx="70564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000" b="1">
                <a:solidFill>
                  <a:srgbClr val="04502E"/>
                </a:solidFill>
              </a:rPr>
              <a:t>Reglas para determinar la validez o nulidad de los votos:</a:t>
            </a:r>
            <a:endParaRPr lang="es-MX" altLang="es-MX" sz="2000">
              <a:solidFill>
                <a:srgbClr val="04502E"/>
              </a:solidFill>
            </a:endParaRPr>
          </a:p>
        </p:txBody>
      </p:sp>
      <p:sp>
        <p:nvSpPr>
          <p:cNvPr id="24" name="Rectangle 5"/>
          <p:cNvSpPr>
            <a:spLocks noChangeArrowheads="1"/>
          </p:cNvSpPr>
          <p:nvPr/>
        </p:nvSpPr>
        <p:spPr bwMode="auto">
          <a:xfrm>
            <a:off x="785813" y="4683125"/>
            <a:ext cx="2214562" cy="1322388"/>
          </a:xfrm>
          <a:prstGeom prst="rect">
            <a:avLst/>
          </a:prstGeom>
          <a:noFill/>
          <a:ln w="28575">
            <a:solidFill>
              <a:schemeClr val="bg1">
                <a:lumMod val="50000"/>
              </a:schemeClr>
            </a:solidFill>
            <a:miter lim="800000"/>
            <a:headEnd/>
            <a:tailEnd/>
          </a:ln>
        </p:spPr>
        <p:txBody>
          <a:bodyPr anchor="ctr">
            <a:spAutoFit/>
          </a:bodyPr>
          <a:lstStyle/>
          <a:p>
            <a:pPr eaLnBrk="0" hangingPunct="0">
              <a:spcBef>
                <a:spcPct val="20000"/>
              </a:spcBef>
              <a:buClr>
                <a:srgbClr val="800000"/>
              </a:buClr>
              <a:buSzPct val="85000"/>
              <a:buFont typeface="Wingdings" pitchFamily="2" charset="2"/>
              <a:buNone/>
              <a:defRPr/>
            </a:pPr>
            <a:r>
              <a:rPr lang="es-MX" sz="1600" b="1" dirty="0">
                <a:solidFill>
                  <a:srgbClr val="04502E"/>
                </a:solidFill>
                <a:ea typeface="ＭＳ Ｐゴシック" charset="-128"/>
              </a:rPr>
              <a:t>Voto válido</a:t>
            </a:r>
            <a:r>
              <a:rPr lang="es-MX" sz="1600" b="1" dirty="0">
                <a:solidFill>
                  <a:srgbClr val="632523"/>
                </a:solidFill>
                <a:ea typeface="ＭＳ Ｐゴシック" charset="-128"/>
              </a:rPr>
              <a:t>: </a:t>
            </a:r>
            <a:r>
              <a:rPr lang="es-MX" sz="1600" dirty="0">
                <a:ea typeface="ＭＳ Ｐゴシック" charset="-128"/>
              </a:rPr>
              <a:t>la marca que hace el elector en un solo cuadro con el emblema de un partido</a:t>
            </a:r>
            <a:endParaRPr lang="es-ES" sz="1600" dirty="0">
              <a:ea typeface="ＭＳ Ｐゴシック" charset="-128"/>
            </a:endParaRPr>
          </a:p>
        </p:txBody>
      </p:sp>
      <p:sp>
        <p:nvSpPr>
          <p:cNvPr id="25" name="Rectangle 5"/>
          <p:cNvSpPr>
            <a:spLocks noChangeArrowheads="1"/>
          </p:cNvSpPr>
          <p:nvPr/>
        </p:nvSpPr>
        <p:spPr bwMode="auto">
          <a:xfrm>
            <a:off x="3429000" y="4687888"/>
            <a:ext cx="2643188" cy="1357312"/>
          </a:xfrm>
          <a:prstGeom prst="rect">
            <a:avLst/>
          </a:prstGeom>
          <a:noFill/>
          <a:ln w="28575">
            <a:solidFill>
              <a:schemeClr val="bg1">
                <a:lumMod val="50000"/>
              </a:schemeClr>
            </a:solidFill>
            <a:miter lim="800000"/>
            <a:headEnd/>
            <a:tailEnd/>
          </a:ln>
        </p:spPr>
        <p:txBody>
          <a:bodyPr anchor="ctr"/>
          <a:lstStyle/>
          <a:p>
            <a:pPr>
              <a:buClr>
                <a:srgbClr val="632523"/>
              </a:buClr>
              <a:buSzPct val="90000"/>
              <a:buFont typeface="Wingdings" pitchFamily="2" charset="2"/>
              <a:buNone/>
              <a:defRPr/>
            </a:pPr>
            <a:r>
              <a:rPr lang="es-MX" sz="1600" b="1" dirty="0">
                <a:solidFill>
                  <a:srgbClr val="04502E"/>
                </a:solidFill>
                <a:ea typeface="ＭＳ Ｐゴシック" charset="-128"/>
              </a:rPr>
              <a:t>Voto nulo</a:t>
            </a:r>
            <a:r>
              <a:rPr lang="es-MX" sz="1600" b="1" dirty="0">
                <a:solidFill>
                  <a:srgbClr val="632523"/>
                </a:solidFill>
                <a:ea typeface="ＭＳ Ｐゴシック" charset="-128"/>
              </a:rPr>
              <a:t>: </a:t>
            </a:r>
            <a:r>
              <a:rPr lang="es-MX" sz="1600" dirty="0">
                <a:ea typeface="ＭＳ Ｐゴシック" charset="-128"/>
              </a:rPr>
              <a:t>cualquiera emitido en forma distinta a la anterior (se marquen más de dos emblemas sin que haya coalición)</a:t>
            </a:r>
            <a:endParaRPr lang="es-ES" sz="1600" dirty="0">
              <a:ea typeface="ＭＳ Ｐゴシック" charset="-128"/>
            </a:endParaRPr>
          </a:p>
        </p:txBody>
      </p:sp>
      <p:sp>
        <p:nvSpPr>
          <p:cNvPr id="26" name="Rectangle 7"/>
          <p:cNvSpPr>
            <a:spLocks noChangeArrowheads="1"/>
          </p:cNvSpPr>
          <p:nvPr/>
        </p:nvSpPr>
        <p:spPr bwMode="auto">
          <a:xfrm>
            <a:off x="6500813" y="4676775"/>
            <a:ext cx="1857375" cy="1323975"/>
          </a:xfrm>
          <a:prstGeom prst="rect">
            <a:avLst/>
          </a:prstGeom>
          <a:noFill/>
          <a:ln w="28575">
            <a:solidFill>
              <a:schemeClr val="bg1">
                <a:lumMod val="50000"/>
              </a:schemeClr>
            </a:solidFill>
            <a:miter lim="800000"/>
            <a:headEnd/>
            <a:tailEnd/>
          </a:ln>
        </p:spPr>
        <p:txBody>
          <a:bodyPr anchor="ctr">
            <a:spAutoFit/>
          </a:bodyPr>
          <a:lstStyle/>
          <a:p>
            <a:pPr eaLnBrk="0" hangingPunct="0">
              <a:spcBef>
                <a:spcPct val="20000"/>
              </a:spcBef>
              <a:buClr>
                <a:srgbClr val="800000"/>
              </a:buClr>
              <a:buSzPct val="85000"/>
              <a:buFont typeface="Wingdings" pitchFamily="2" charset="2"/>
              <a:buNone/>
              <a:defRPr/>
            </a:pPr>
            <a:r>
              <a:rPr lang="es-MX" sz="1600" b="1" dirty="0">
                <a:solidFill>
                  <a:srgbClr val="04502E"/>
                </a:solidFill>
                <a:ea typeface="ＭＳ Ｐゴシック" charset="-128"/>
              </a:rPr>
              <a:t>Votos a favor de candidatos no registrados</a:t>
            </a:r>
            <a:r>
              <a:rPr lang="es-MX" sz="1600" b="1" dirty="0">
                <a:solidFill>
                  <a:srgbClr val="632523"/>
                </a:solidFill>
                <a:ea typeface="ＭＳ Ｐゴシック" charset="-128"/>
              </a:rPr>
              <a:t>: </a:t>
            </a:r>
            <a:r>
              <a:rPr lang="es-MX" sz="1600" dirty="0">
                <a:ea typeface="ＭＳ Ｐゴシック" charset="-128"/>
              </a:rPr>
              <a:t>se anotan en el acta por separado</a:t>
            </a:r>
            <a:endParaRPr lang="es-ES" sz="1600" dirty="0">
              <a:ea typeface="ＭＳ Ｐゴシック" charset="-128"/>
            </a:endParaRPr>
          </a:p>
        </p:txBody>
      </p:sp>
      <p:sp>
        <p:nvSpPr>
          <p:cNvPr id="31763" name="38 CuadroTexto"/>
          <p:cNvSpPr txBox="1">
            <a:spLocks noChangeArrowheads="1"/>
          </p:cNvSpPr>
          <p:nvPr/>
        </p:nvSpPr>
        <p:spPr bwMode="auto">
          <a:xfrm>
            <a:off x="1643063" y="4187825"/>
            <a:ext cx="5000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000" b="1">
                <a:solidFill>
                  <a:srgbClr val="04502E"/>
                </a:solidFill>
              </a:rPr>
              <a:t>1</a:t>
            </a:r>
          </a:p>
        </p:txBody>
      </p:sp>
      <p:sp>
        <p:nvSpPr>
          <p:cNvPr id="31764" name="39 CuadroTexto"/>
          <p:cNvSpPr txBox="1">
            <a:spLocks noChangeArrowheads="1"/>
          </p:cNvSpPr>
          <p:nvPr/>
        </p:nvSpPr>
        <p:spPr bwMode="auto">
          <a:xfrm>
            <a:off x="4500563" y="4187825"/>
            <a:ext cx="5000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000" b="1">
                <a:solidFill>
                  <a:srgbClr val="04502E"/>
                </a:solidFill>
              </a:rPr>
              <a:t>2</a:t>
            </a:r>
          </a:p>
        </p:txBody>
      </p:sp>
      <p:sp>
        <p:nvSpPr>
          <p:cNvPr id="31765" name="40 CuadroTexto"/>
          <p:cNvSpPr txBox="1">
            <a:spLocks noChangeArrowheads="1"/>
          </p:cNvSpPr>
          <p:nvPr/>
        </p:nvSpPr>
        <p:spPr bwMode="auto">
          <a:xfrm>
            <a:off x="7215188" y="4187825"/>
            <a:ext cx="5000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000" b="1">
                <a:solidFill>
                  <a:srgbClr val="04502E"/>
                </a:solidFill>
              </a:rPr>
              <a:t>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6 Rectángulo"/>
          <p:cNvSpPr>
            <a:spLocks noChangeArrowheads="1"/>
          </p:cNvSpPr>
          <p:nvPr/>
        </p:nvSpPr>
        <p:spPr bwMode="auto">
          <a:xfrm>
            <a:off x="893763" y="-26988"/>
            <a:ext cx="8215312" cy="460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Clausura de casillas y envío de paquetes electorales</a:t>
            </a:r>
            <a:endParaRPr lang="es-ES" altLang="es-MX" sz="2400" b="1">
              <a:solidFill>
                <a:schemeClr val="bg1"/>
              </a:solidFill>
              <a:latin typeface="Antique Olive"/>
            </a:endParaRPr>
          </a:p>
        </p:txBody>
      </p:sp>
      <p:sp>
        <p:nvSpPr>
          <p:cNvPr id="32771" name="9 Rectángulo"/>
          <p:cNvSpPr>
            <a:spLocks noChangeArrowheads="1"/>
          </p:cNvSpPr>
          <p:nvPr/>
        </p:nvSpPr>
        <p:spPr bwMode="auto">
          <a:xfrm>
            <a:off x="428625" y="3817938"/>
            <a:ext cx="3286125" cy="1754187"/>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632523"/>
              </a:buClr>
              <a:buSzPct val="90000"/>
              <a:buFont typeface="Wingdings" pitchFamily="2" charset="2"/>
              <a:buNone/>
            </a:pPr>
            <a:r>
              <a:rPr lang="es-MX" altLang="es-MX" b="1">
                <a:solidFill>
                  <a:srgbClr val="04502E"/>
                </a:solidFill>
              </a:rPr>
              <a:t>Clausura de las casillas</a:t>
            </a:r>
            <a:r>
              <a:rPr lang="es-MX" altLang="es-MX" b="1">
                <a:solidFill>
                  <a:srgbClr val="632523"/>
                </a:solidFill>
              </a:rPr>
              <a:t>.</a:t>
            </a:r>
            <a:r>
              <a:rPr lang="es-MX" altLang="es-MX"/>
              <a:t> Los presidentes de las MDC, bajo su responsabilidad, harán llegar al consejo distrital que corresponda los paquetes y expedientes de casilla:</a:t>
            </a:r>
          </a:p>
        </p:txBody>
      </p:sp>
      <p:sp>
        <p:nvSpPr>
          <p:cNvPr id="32772" name="9 Rectángulo"/>
          <p:cNvSpPr>
            <a:spLocks noChangeArrowheads="1"/>
          </p:cNvSpPr>
          <p:nvPr/>
        </p:nvSpPr>
        <p:spPr bwMode="auto">
          <a:xfrm>
            <a:off x="4500563" y="3683000"/>
            <a:ext cx="4357687" cy="2032000"/>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632523"/>
              </a:buClr>
              <a:buSzPct val="90000"/>
              <a:buFont typeface="Wingdings" pitchFamily="2" charset="2"/>
              <a:buChar char="§"/>
            </a:pPr>
            <a:r>
              <a:rPr lang="es-MX" altLang="es-MX">
                <a:solidFill>
                  <a:srgbClr val="04502E"/>
                </a:solidFill>
              </a:rPr>
              <a:t> </a:t>
            </a:r>
            <a:r>
              <a:rPr lang="es-MX" altLang="es-MX" b="1">
                <a:solidFill>
                  <a:srgbClr val="04502E"/>
                </a:solidFill>
              </a:rPr>
              <a:t>Inmediatamente</a:t>
            </a:r>
            <a:r>
              <a:rPr lang="es-MX" altLang="es-MX" b="1">
                <a:solidFill>
                  <a:srgbClr val="632523"/>
                </a:solidFill>
              </a:rPr>
              <a:t>,</a:t>
            </a:r>
            <a:r>
              <a:rPr lang="es-MX" altLang="es-MX"/>
              <a:t> cuando las casillas se ubiquen en la cabecera del distrito;</a:t>
            </a:r>
          </a:p>
          <a:p>
            <a:pPr eaLnBrk="1" hangingPunct="1">
              <a:buClr>
                <a:srgbClr val="632523"/>
              </a:buClr>
              <a:buSzPct val="90000"/>
              <a:buFont typeface="Wingdings" pitchFamily="2" charset="2"/>
              <a:buChar char="§"/>
            </a:pPr>
            <a:r>
              <a:rPr lang="es-MX" altLang="es-MX">
                <a:solidFill>
                  <a:srgbClr val="04502E"/>
                </a:solidFill>
              </a:rPr>
              <a:t> </a:t>
            </a:r>
            <a:r>
              <a:rPr lang="es-MX" altLang="es-MX" b="1">
                <a:solidFill>
                  <a:srgbClr val="04502E"/>
                </a:solidFill>
              </a:rPr>
              <a:t>Hasta 12 horas</a:t>
            </a:r>
            <a:r>
              <a:rPr lang="es-MX" altLang="es-MX" b="1">
                <a:solidFill>
                  <a:srgbClr val="632523"/>
                </a:solidFill>
              </a:rPr>
              <a:t>, </a:t>
            </a:r>
            <a:r>
              <a:rPr lang="es-MX" altLang="es-MX"/>
              <a:t>cuando sean casillas urbanas ubicadas fuera de la cabecera del distrito; y</a:t>
            </a:r>
          </a:p>
          <a:p>
            <a:pPr eaLnBrk="1" hangingPunct="1">
              <a:buClr>
                <a:srgbClr val="632523"/>
              </a:buClr>
              <a:buSzPct val="90000"/>
              <a:buFont typeface="Wingdings" pitchFamily="2" charset="2"/>
              <a:buChar char="§"/>
            </a:pPr>
            <a:r>
              <a:rPr lang="es-MX" altLang="es-MX"/>
              <a:t> </a:t>
            </a:r>
            <a:r>
              <a:rPr lang="es-MX" altLang="es-MX" b="1">
                <a:solidFill>
                  <a:srgbClr val="04502E"/>
                </a:solidFill>
              </a:rPr>
              <a:t>Hasta 24 horas</a:t>
            </a:r>
            <a:r>
              <a:rPr lang="es-MX" altLang="es-MX" b="1">
                <a:solidFill>
                  <a:srgbClr val="632523"/>
                </a:solidFill>
              </a:rPr>
              <a:t>, </a:t>
            </a:r>
            <a:r>
              <a:rPr lang="es-MX" altLang="es-MX"/>
              <a:t>cuando se trate de casillas rurales.</a:t>
            </a:r>
          </a:p>
        </p:txBody>
      </p:sp>
      <p:cxnSp>
        <p:nvCxnSpPr>
          <p:cNvPr id="32773" name="AutoShape 12"/>
          <p:cNvCxnSpPr>
            <a:cxnSpLocks noChangeShapeType="1"/>
          </p:cNvCxnSpPr>
          <p:nvPr/>
        </p:nvCxnSpPr>
        <p:spPr bwMode="auto">
          <a:xfrm>
            <a:off x="4214813" y="2000250"/>
            <a:ext cx="357187" cy="1588"/>
          </a:xfrm>
          <a:prstGeom prst="straightConnector1">
            <a:avLst/>
          </a:prstGeom>
          <a:noFill/>
          <a:ln w="50800">
            <a:solidFill>
              <a:srgbClr val="04502E"/>
            </a:solidFill>
            <a:round/>
            <a:headEnd/>
            <a:tailEnd type="oval" w="med" len="med"/>
          </a:ln>
          <a:extLst>
            <a:ext uri="{909E8E84-426E-40DD-AFC4-6F175D3DCCD1}">
              <a14:hiddenFill xmlns="" xmlns:a14="http://schemas.microsoft.com/office/drawing/2010/main">
                <a:noFill/>
              </a14:hiddenFill>
            </a:ext>
          </a:extLst>
        </p:spPr>
      </p:cxnSp>
      <p:sp>
        <p:nvSpPr>
          <p:cNvPr id="32774" name="8 Marcador de contenido"/>
          <p:cNvSpPr>
            <a:spLocks/>
          </p:cNvSpPr>
          <p:nvPr/>
        </p:nvSpPr>
        <p:spPr bwMode="auto">
          <a:xfrm>
            <a:off x="2171700" y="6143625"/>
            <a:ext cx="5400675"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lnSpc>
                <a:spcPct val="80000"/>
              </a:lnSpc>
              <a:spcBef>
                <a:spcPct val="20000"/>
              </a:spcBef>
              <a:buClr>
                <a:srgbClr val="632523"/>
              </a:buClr>
            </a:pPr>
            <a:r>
              <a:rPr lang="es-MX" altLang="es-MX" sz="1200"/>
              <a:t>Artículos 298 y 299 de la LGIPE</a:t>
            </a:r>
          </a:p>
          <a:p>
            <a:pPr algn="r">
              <a:lnSpc>
                <a:spcPct val="80000"/>
              </a:lnSpc>
              <a:spcBef>
                <a:spcPct val="30000"/>
              </a:spcBef>
            </a:pPr>
            <a:r>
              <a:rPr lang="es-ES" altLang="es-MX" sz="1200"/>
              <a:t>Tesis CVI</a:t>
            </a:r>
            <a:r>
              <a:rPr lang="es-MX" altLang="es-MX" sz="1200"/>
              <a:t>/2002 del TEPJF</a:t>
            </a:r>
          </a:p>
        </p:txBody>
      </p:sp>
      <p:sp>
        <p:nvSpPr>
          <p:cNvPr id="32775" name="9 Rectángulo"/>
          <p:cNvSpPr>
            <a:spLocks noChangeArrowheads="1"/>
          </p:cNvSpPr>
          <p:nvPr/>
        </p:nvSpPr>
        <p:spPr bwMode="auto">
          <a:xfrm>
            <a:off x="285750" y="1285875"/>
            <a:ext cx="3929063" cy="1477963"/>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632523"/>
              </a:buClr>
              <a:buSzPct val="90000"/>
              <a:buFont typeface="Wingdings" pitchFamily="2" charset="2"/>
              <a:buNone/>
            </a:pPr>
            <a:r>
              <a:rPr lang="es-MX" altLang="es-MX"/>
              <a:t>Concluido el escrutinio y cómputo, se llenan las actas correspondientes a cada elección, que deberán ser firmadas por los funcionarios de casilla y representantes de partidos. </a:t>
            </a:r>
          </a:p>
        </p:txBody>
      </p:sp>
      <p:sp>
        <p:nvSpPr>
          <p:cNvPr id="32776" name="9 Rectángulo"/>
          <p:cNvSpPr>
            <a:spLocks noChangeArrowheads="1"/>
          </p:cNvSpPr>
          <p:nvPr/>
        </p:nvSpPr>
        <p:spPr bwMode="auto">
          <a:xfrm>
            <a:off x="4714875" y="1285875"/>
            <a:ext cx="4214813" cy="1754188"/>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632523"/>
              </a:buClr>
              <a:buSzPct val="100000"/>
            </a:pPr>
            <a:r>
              <a:rPr lang="es-MX" altLang="es-MX"/>
              <a:t>Se forma un paquete con el material electoral y expedientes de casilla.</a:t>
            </a:r>
          </a:p>
          <a:p>
            <a:pPr eaLnBrk="1" hangingPunct="1">
              <a:buClr>
                <a:srgbClr val="632523"/>
              </a:buClr>
              <a:buSzPct val="100000"/>
            </a:pPr>
            <a:r>
              <a:rPr lang="es-MX" altLang="es-MX"/>
              <a:t> </a:t>
            </a:r>
          </a:p>
          <a:p>
            <a:pPr eaLnBrk="1" hangingPunct="1">
              <a:buClr>
                <a:srgbClr val="632523"/>
              </a:buClr>
              <a:buSzPct val="100000"/>
            </a:pPr>
            <a:r>
              <a:rPr lang="es-MX" altLang="es-MX"/>
              <a:t>En un lugar visible al exterior de la casilla electoral se fijan los resultados preliminares de la elección.</a:t>
            </a:r>
          </a:p>
        </p:txBody>
      </p:sp>
      <p:cxnSp>
        <p:nvCxnSpPr>
          <p:cNvPr id="32777" name="AutoShape 12"/>
          <p:cNvCxnSpPr>
            <a:cxnSpLocks noChangeShapeType="1"/>
          </p:cNvCxnSpPr>
          <p:nvPr/>
        </p:nvCxnSpPr>
        <p:spPr bwMode="auto">
          <a:xfrm>
            <a:off x="3714750" y="4714875"/>
            <a:ext cx="428625" cy="1588"/>
          </a:xfrm>
          <a:prstGeom prst="straightConnector1">
            <a:avLst/>
          </a:prstGeom>
          <a:noFill/>
          <a:ln w="50800">
            <a:solidFill>
              <a:srgbClr val="04502E"/>
            </a:solidFill>
            <a:round/>
            <a:headEnd/>
            <a:tailEnd type="oval" w="med" len="med"/>
          </a:ln>
          <a:extLst>
            <a:ext uri="{909E8E84-426E-40DD-AFC4-6F175D3DCCD1}">
              <a14:hiddenFill xmlns="" xmlns:a14="http://schemas.microsoft.com/office/drawing/2010/main">
                <a:noFill/>
              </a14:hiddenFill>
            </a:ext>
          </a:extLst>
        </p:spPr>
      </p:cxn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6 Rectángulo"/>
          <p:cNvSpPr>
            <a:spLocks noChangeArrowheads="1"/>
          </p:cNvSpPr>
          <p:nvPr/>
        </p:nvSpPr>
        <p:spPr bwMode="auto">
          <a:xfrm>
            <a:off x="1428750" y="2781300"/>
            <a:ext cx="63373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buClr>
                <a:srgbClr val="953735"/>
              </a:buClr>
            </a:pPr>
            <a:r>
              <a:rPr lang="es-MX" altLang="es-MX" sz="3600" b="1">
                <a:solidFill>
                  <a:srgbClr val="0E502B"/>
                </a:solidFill>
                <a:latin typeface="Helvetica Neue" charset="0"/>
              </a:rPr>
              <a:t>Resultados y declaraciones de validez de las elecciones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6 Rectángulo"/>
          <p:cNvSpPr>
            <a:spLocks noChangeArrowheads="1"/>
          </p:cNvSpPr>
          <p:nvPr/>
        </p:nvSpPr>
        <p:spPr bwMode="auto">
          <a:xfrm>
            <a:off x="468313" y="-26988"/>
            <a:ext cx="8643937"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PREP y conteos rápidos</a:t>
            </a:r>
          </a:p>
        </p:txBody>
      </p:sp>
      <p:sp>
        <p:nvSpPr>
          <p:cNvPr id="41987" name="AutoShape 3"/>
          <p:cNvSpPr>
            <a:spLocks noChangeArrowheads="1"/>
          </p:cNvSpPr>
          <p:nvPr/>
        </p:nvSpPr>
        <p:spPr bwMode="auto">
          <a:xfrm>
            <a:off x="571500" y="1065213"/>
            <a:ext cx="8180388" cy="2554287"/>
          </a:xfrm>
          <a:prstGeom prst="roundRect">
            <a:avLst>
              <a:gd name="adj" fmla="val 16667"/>
            </a:avLst>
          </a:prstGeom>
          <a:noFill/>
          <a:ln w="28575" algn="ctr">
            <a:solidFill>
              <a:schemeClr val="bg1">
                <a:lumMod val="50000"/>
              </a:schemeClr>
            </a:solidFill>
            <a:round/>
            <a:headEnd/>
            <a:tailEnd/>
          </a:ln>
        </p:spPr>
        <p:txBody>
          <a:bodyPr>
            <a:spAutoFit/>
          </a:bodyPr>
          <a:lstStyle/>
          <a:p>
            <a:pPr algn="just">
              <a:defRPr/>
            </a:pPr>
            <a:r>
              <a:rPr lang="es-MX" dirty="0">
                <a:ea typeface="ＭＳ Ｐゴシック" charset="-128"/>
              </a:rPr>
              <a:t>El </a:t>
            </a:r>
            <a:r>
              <a:rPr lang="es-MX" b="1" dirty="0">
                <a:solidFill>
                  <a:srgbClr val="04502E"/>
                </a:solidFill>
                <a:ea typeface="ＭＳ Ｐゴシック" charset="-128"/>
              </a:rPr>
              <a:t>Programa de Resultados Electorales Preliminares</a:t>
            </a:r>
            <a:r>
              <a:rPr lang="es-ES" b="1" dirty="0">
                <a:solidFill>
                  <a:srgbClr val="04502E"/>
                </a:solidFill>
                <a:ea typeface="ＭＳ Ｐゴシック" charset="-128"/>
              </a:rPr>
              <a:t> </a:t>
            </a:r>
            <a:r>
              <a:rPr lang="es-ES" dirty="0">
                <a:ea typeface="ＭＳ Ｐゴシック" charset="-128"/>
              </a:rPr>
              <a:t>(</a:t>
            </a:r>
            <a:r>
              <a:rPr lang="es-MX" dirty="0">
                <a:ea typeface="ＭＳ Ｐゴシック" charset="-128"/>
              </a:rPr>
              <a:t>PREP)</a:t>
            </a:r>
            <a:r>
              <a:rPr lang="es-ES" dirty="0">
                <a:ea typeface="ＭＳ Ｐゴシック" charset="-128"/>
              </a:rPr>
              <a:t> es un sistema que publica los resultados preliminares de las elecciones federales, a través de la captura de los datos plasmados por los funcionarios de casilla en las actas de escrutinio y cómputo que se reciben en las 300 juntas distritales ejecutivas del país.</a:t>
            </a:r>
          </a:p>
          <a:p>
            <a:pPr algn="just">
              <a:defRPr/>
            </a:pPr>
            <a:endParaRPr lang="es-ES" dirty="0">
              <a:ea typeface="ＭＳ Ｐゴシック" charset="-128"/>
            </a:endParaRPr>
          </a:p>
          <a:p>
            <a:pPr algn="just">
              <a:defRPr/>
            </a:pPr>
            <a:r>
              <a:rPr lang="es-ES" dirty="0">
                <a:ea typeface="ＭＳ Ｐゴシック" charset="-128"/>
              </a:rPr>
              <a:t>Permite dar a conocer en tiempo real y a través de Internet, los resultados preliminares de las elecciones, la misma noche de la jornada electoral.</a:t>
            </a:r>
          </a:p>
        </p:txBody>
      </p:sp>
      <p:sp>
        <p:nvSpPr>
          <p:cNvPr id="41988" name="AutoShape 4"/>
          <p:cNvSpPr>
            <a:spLocks noChangeArrowheads="1"/>
          </p:cNvSpPr>
          <p:nvPr/>
        </p:nvSpPr>
        <p:spPr bwMode="auto">
          <a:xfrm>
            <a:off x="571500" y="4106863"/>
            <a:ext cx="8248650" cy="1020762"/>
          </a:xfrm>
          <a:prstGeom prst="roundRect">
            <a:avLst>
              <a:gd name="adj" fmla="val 16667"/>
            </a:avLst>
          </a:prstGeom>
          <a:noFill/>
          <a:ln w="28575" algn="ctr">
            <a:solidFill>
              <a:schemeClr val="bg1">
                <a:lumMod val="50000"/>
              </a:schemeClr>
            </a:solidFill>
            <a:round/>
            <a:headEnd/>
            <a:tailEnd/>
          </a:ln>
        </p:spPr>
        <p:txBody>
          <a:bodyPr>
            <a:spAutoFit/>
          </a:bodyPr>
          <a:lstStyle/>
          <a:p>
            <a:pPr algn="just">
              <a:defRPr/>
            </a:pPr>
            <a:r>
              <a:rPr lang="es-MX" dirty="0">
                <a:ea typeface="ＭＳ Ｐゴシック" charset="-128"/>
              </a:rPr>
              <a:t>Los </a:t>
            </a:r>
            <a:r>
              <a:rPr lang="es-MX" b="1" dirty="0">
                <a:solidFill>
                  <a:srgbClr val="04502E"/>
                </a:solidFill>
                <a:ea typeface="ＭＳ Ｐゴシック" charset="-128"/>
              </a:rPr>
              <a:t>conteos rápidos</a:t>
            </a:r>
            <a:r>
              <a:rPr lang="es-MX" dirty="0">
                <a:solidFill>
                  <a:srgbClr val="04502E"/>
                </a:solidFill>
                <a:ea typeface="ＭＳ Ｐゴシック" charset="-128"/>
              </a:rPr>
              <a:t> </a:t>
            </a:r>
            <a:r>
              <a:rPr lang="es-MX" dirty="0">
                <a:ea typeface="ＭＳ Ｐゴシック" charset="-128"/>
              </a:rPr>
              <a:t>son ejercicios estadísticos para pronosticar tendencias de los resultados de la elección la misma noche en que ésta se realiza. Las tendencias se obtienen a partir de los datos de una muestra aleatoria. </a:t>
            </a:r>
          </a:p>
        </p:txBody>
      </p:sp>
      <p:sp>
        <p:nvSpPr>
          <p:cNvPr id="34821" name="Text Box 7"/>
          <p:cNvSpPr txBox="1">
            <a:spLocks noChangeArrowheads="1"/>
          </p:cNvSpPr>
          <p:nvPr/>
        </p:nvSpPr>
        <p:spPr bwMode="auto">
          <a:xfrm>
            <a:off x="5003800" y="6092825"/>
            <a:ext cx="2579688"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50000"/>
              </a:spcBef>
            </a:pPr>
            <a:r>
              <a:rPr lang="es-MX" altLang="es-MX" sz="1200"/>
              <a:t>Artículo 305 al 308 de la LGIPE</a:t>
            </a:r>
            <a:endParaRPr lang="es-ES" altLang="es-MX" sz="12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6 Rectángulo"/>
          <p:cNvSpPr>
            <a:spLocks noChangeArrowheads="1"/>
          </p:cNvSpPr>
          <p:nvPr/>
        </p:nvSpPr>
        <p:spPr bwMode="auto">
          <a:xfrm>
            <a:off x="107950" y="-26988"/>
            <a:ext cx="90011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Entrega de paquetes electorales a los consejos distritales</a:t>
            </a:r>
          </a:p>
        </p:txBody>
      </p:sp>
      <p:sp>
        <p:nvSpPr>
          <p:cNvPr id="35843" name="6 Rectángulo"/>
          <p:cNvSpPr>
            <a:spLocks noChangeArrowheads="1"/>
          </p:cNvSpPr>
          <p:nvPr/>
        </p:nvSpPr>
        <p:spPr bwMode="auto">
          <a:xfrm>
            <a:off x="500063" y="908050"/>
            <a:ext cx="8215312"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r>
              <a:rPr lang="es-MX" altLang="es-MX" b="1">
                <a:solidFill>
                  <a:srgbClr val="04502E"/>
                </a:solidFill>
              </a:rPr>
              <a:t>La recepción, depósito y salvaguarda de los paquetes que contienen los expedientes de casilla tiene el siguiente procedimiento:</a:t>
            </a:r>
            <a:endParaRPr lang="es-ES" altLang="es-MX">
              <a:solidFill>
                <a:srgbClr val="04502E"/>
              </a:solidFill>
              <a:latin typeface="Antique Olive"/>
            </a:endParaRPr>
          </a:p>
        </p:txBody>
      </p:sp>
      <p:sp>
        <p:nvSpPr>
          <p:cNvPr id="35844" name="Text Box 7"/>
          <p:cNvSpPr txBox="1">
            <a:spLocks noChangeArrowheads="1"/>
          </p:cNvSpPr>
          <p:nvPr/>
        </p:nvSpPr>
        <p:spPr bwMode="auto">
          <a:xfrm>
            <a:off x="5003800" y="6092825"/>
            <a:ext cx="25796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50000"/>
              </a:spcBef>
            </a:pPr>
            <a:r>
              <a:rPr lang="es-MX" altLang="es-MX" sz="1200"/>
              <a:t>Artículo 299.6 y 304 de la LGIPE</a:t>
            </a:r>
            <a:endParaRPr lang="es-ES" altLang="es-MX" sz="1200"/>
          </a:p>
        </p:txBody>
      </p:sp>
      <p:sp>
        <p:nvSpPr>
          <p:cNvPr id="35845" name="AutoShape 8"/>
          <p:cNvSpPr>
            <a:spLocks noChangeArrowheads="1"/>
          </p:cNvSpPr>
          <p:nvPr/>
        </p:nvSpPr>
        <p:spPr bwMode="auto">
          <a:xfrm>
            <a:off x="484188" y="1846263"/>
            <a:ext cx="2933700" cy="693737"/>
          </a:xfrm>
          <a:prstGeom prst="roundRect">
            <a:avLst>
              <a:gd name="adj" fmla="val 16667"/>
            </a:avLst>
          </a:prstGeom>
          <a:noFill/>
          <a:ln w="28575" algn="ctr">
            <a:solidFill>
              <a:srgbClr val="04502E"/>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700"/>
              <a:t>Se recibirán en el orden en que sean entregados</a:t>
            </a:r>
            <a:endParaRPr lang="es-ES" altLang="es-MX" sz="1700"/>
          </a:p>
        </p:txBody>
      </p:sp>
      <p:sp>
        <p:nvSpPr>
          <p:cNvPr id="39942" name="AutoShape 9"/>
          <p:cNvSpPr>
            <a:spLocks noChangeArrowheads="1"/>
          </p:cNvSpPr>
          <p:nvPr/>
        </p:nvSpPr>
        <p:spPr bwMode="auto">
          <a:xfrm>
            <a:off x="4214813" y="1701800"/>
            <a:ext cx="4314825" cy="981075"/>
          </a:xfrm>
          <a:prstGeom prst="roundRect">
            <a:avLst>
              <a:gd name="adj" fmla="val 16667"/>
            </a:avLst>
          </a:prstGeom>
          <a:noFill/>
          <a:ln w="28575" algn="ctr">
            <a:solidFill>
              <a:schemeClr val="bg1">
                <a:lumMod val="50000"/>
              </a:schemeClr>
            </a:solidFill>
            <a:round/>
            <a:headEnd/>
            <a:tailEnd/>
          </a:ln>
        </p:spPr>
        <p:txBody>
          <a:bodyPr>
            <a:spAutoFit/>
          </a:bodyPr>
          <a:lstStyle/>
          <a:p>
            <a:pPr algn="just">
              <a:defRPr/>
            </a:pPr>
            <a:r>
              <a:rPr lang="es-MX" sz="1700">
                <a:ea typeface="ＭＳ Ｐゴシック" charset="-128"/>
              </a:rPr>
              <a:t>El presidente o funcionario autorizado del consejo distrital, extenderá el recibo señalando la hora de entrega.</a:t>
            </a:r>
            <a:endParaRPr lang="es-ES" sz="1700">
              <a:ea typeface="ＭＳ Ｐゴシック" charset="-128"/>
            </a:endParaRPr>
          </a:p>
        </p:txBody>
      </p:sp>
      <p:sp>
        <p:nvSpPr>
          <p:cNvPr id="35847" name="AutoShape 11"/>
          <p:cNvSpPr>
            <a:spLocks noChangeArrowheads="1"/>
          </p:cNvSpPr>
          <p:nvPr/>
        </p:nvSpPr>
        <p:spPr bwMode="auto">
          <a:xfrm>
            <a:off x="5075238" y="3357563"/>
            <a:ext cx="3659187" cy="2127250"/>
          </a:xfrm>
          <a:prstGeom prst="roundRect">
            <a:avLst>
              <a:gd name="adj" fmla="val 16667"/>
            </a:avLst>
          </a:prstGeom>
          <a:noFill/>
          <a:ln w="28575" algn="ctr">
            <a:solidFill>
              <a:srgbClr val="04502E"/>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700"/>
              <a:t>El presidente del consejo distrital, bajo su responsabilidad, los salvaguardará y sellará las puertas de acceso del lugar en que fueron depositados, en presencia de los representantes de los partidos.</a:t>
            </a:r>
            <a:endParaRPr lang="es-ES" altLang="es-MX" sz="1700"/>
          </a:p>
        </p:txBody>
      </p:sp>
      <p:sp>
        <p:nvSpPr>
          <p:cNvPr id="39944" name="AutoShape 12"/>
          <p:cNvSpPr>
            <a:spLocks noChangeArrowheads="1"/>
          </p:cNvSpPr>
          <p:nvPr/>
        </p:nvSpPr>
        <p:spPr bwMode="auto">
          <a:xfrm>
            <a:off x="390525" y="3068638"/>
            <a:ext cx="4041775" cy="2706687"/>
          </a:xfrm>
          <a:prstGeom prst="roundRect">
            <a:avLst>
              <a:gd name="adj" fmla="val 16667"/>
            </a:avLst>
          </a:prstGeom>
          <a:noFill/>
          <a:ln w="28575" algn="ctr">
            <a:solidFill>
              <a:schemeClr val="bg1">
                <a:lumMod val="50000"/>
              </a:schemeClr>
            </a:solidFill>
            <a:round/>
            <a:headEnd/>
            <a:tailEnd/>
          </a:ln>
        </p:spPr>
        <p:txBody>
          <a:bodyPr>
            <a:spAutoFit/>
          </a:bodyPr>
          <a:lstStyle/>
          <a:p>
            <a:pPr algn="just">
              <a:buClr>
                <a:srgbClr val="632523"/>
              </a:buClr>
              <a:buSzPct val="90000"/>
              <a:buFont typeface="Wingdings" pitchFamily="2" charset="2"/>
              <a:buNone/>
              <a:defRPr/>
            </a:pPr>
            <a:r>
              <a:rPr lang="es-MX" sz="1700" dirty="0">
                <a:ea typeface="ＭＳ Ｐゴシック" charset="-128"/>
              </a:rPr>
              <a:t>El presidente del consejo distrital las guardará en la sede del consejo, desde su recepción hasta el día del cómputo distrital. </a:t>
            </a:r>
          </a:p>
          <a:p>
            <a:pPr algn="just">
              <a:buClr>
                <a:srgbClr val="632523"/>
              </a:buClr>
              <a:buSzPct val="90000"/>
              <a:buFont typeface="Wingdings" pitchFamily="2" charset="2"/>
              <a:buNone/>
              <a:defRPr/>
            </a:pPr>
            <a:endParaRPr lang="es-MX" sz="1700" dirty="0">
              <a:ea typeface="ＭＳ Ｐゴシック" charset="-128"/>
            </a:endParaRPr>
          </a:p>
          <a:p>
            <a:pPr algn="just">
              <a:buClr>
                <a:srgbClr val="632523"/>
              </a:buClr>
              <a:buSzPct val="90000"/>
              <a:buFont typeface="Wingdings" pitchFamily="2" charset="2"/>
              <a:buNone/>
              <a:defRPr/>
            </a:pPr>
            <a:r>
              <a:rPr lang="es-MX" sz="1700" dirty="0">
                <a:ea typeface="ＭＳ Ｐゴシック" charset="-128"/>
              </a:rPr>
              <a:t>Los paquetes se guardan en orden numérico de las casillas, colocando por separado los de las casillas especiales.</a:t>
            </a:r>
            <a:endParaRPr lang="es-ES" sz="1700" dirty="0">
              <a:ea typeface="ＭＳ Ｐゴシック" charset="-128"/>
            </a:endParaRPr>
          </a:p>
        </p:txBody>
      </p:sp>
      <p:cxnSp>
        <p:nvCxnSpPr>
          <p:cNvPr id="35849" name="AutoShape 13"/>
          <p:cNvCxnSpPr>
            <a:cxnSpLocks noChangeShapeType="1"/>
          </p:cNvCxnSpPr>
          <p:nvPr/>
        </p:nvCxnSpPr>
        <p:spPr bwMode="auto">
          <a:xfrm>
            <a:off x="3500438" y="2214563"/>
            <a:ext cx="642937" cy="1587"/>
          </a:xfrm>
          <a:prstGeom prst="straightConnector1">
            <a:avLst/>
          </a:prstGeom>
          <a:noFill/>
          <a:ln w="25400">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35850" name="AutoShape 14"/>
          <p:cNvCxnSpPr>
            <a:cxnSpLocks noChangeShapeType="1"/>
            <a:stCxn id="39942" idx="2"/>
            <a:endCxn id="39944" idx="0"/>
          </p:cNvCxnSpPr>
          <p:nvPr/>
        </p:nvCxnSpPr>
        <p:spPr bwMode="auto">
          <a:xfrm rot="5400000">
            <a:off x="4198937" y="895351"/>
            <a:ext cx="385763" cy="3960812"/>
          </a:xfrm>
          <a:prstGeom prst="bentConnector3">
            <a:avLst>
              <a:gd name="adj1" fmla="val 50000"/>
            </a:avLst>
          </a:prstGeom>
          <a:noFill/>
          <a:ln w="25400">
            <a:solidFill>
              <a:srgbClr val="04502E"/>
            </a:solidFill>
            <a:miter lim="800000"/>
            <a:headEnd/>
            <a:tailEnd type="oval" w="med" len="med"/>
          </a:ln>
          <a:extLst>
            <a:ext uri="{909E8E84-426E-40DD-AFC4-6F175D3DCCD1}">
              <a14:hiddenFill xmlns="" xmlns:a14="http://schemas.microsoft.com/office/drawing/2010/main">
                <a:noFill/>
              </a14:hiddenFill>
            </a:ext>
          </a:extLst>
        </p:spPr>
      </p:cxnSp>
      <p:cxnSp>
        <p:nvCxnSpPr>
          <p:cNvPr id="35851" name="AutoShape 15"/>
          <p:cNvCxnSpPr>
            <a:cxnSpLocks noChangeShapeType="1"/>
            <a:stCxn id="39944" idx="3"/>
            <a:endCxn id="35847" idx="1"/>
          </p:cNvCxnSpPr>
          <p:nvPr/>
        </p:nvCxnSpPr>
        <p:spPr bwMode="auto">
          <a:xfrm flipV="1">
            <a:off x="4432300" y="4421188"/>
            <a:ext cx="642938" cy="1587"/>
          </a:xfrm>
          <a:prstGeom prst="straightConnector1">
            <a:avLst/>
          </a:prstGeom>
          <a:noFill/>
          <a:ln w="25400">
            <a:solidFill>
              <a:srgbClr val="04502E"/>
            </a:solidFill>
            <a:round/>
            <a:headEnd/>
            <a:tailEnd type="oval" w="med" len="med"/>
          </a:ln>
          <a:extLst>
            <a:ext uri="{909E8E84-426E-40DD-AFC4-6F175D3DCCD1}">
              <a14:hiddenFill xmlns="" xmlns:a14="http://schemas.microsoft.com/office/drawing/2010/main">
                <a:noFill/>
              </a14:hiddenFill>
            </a:ext>
          </a:extLst>
        </p:spPr>
      </p:cxnSp>
      <p:sp>
        <p:nvSpPr>
          <p:cNvPr id="35852" name="Text Box 7"/>
          <p:cNvSpPr txBox="1">
            <a:spLocks noChangeArrowheads="1"/>
          </p:cNvSpPr>
          <p:nvPr/>
        </p:nvSpPr>
        <p:spPr bwMode="auto">
          <a:xfrm>
            <a:off x="5003800" y="6092825"/>
            <a:ext cx="2579688"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50000"/>
              </a:spcBef>
            </a:pPr>
            <a:r>
              <a:rPr lang="es-MX" altLang="es-MX" sz="1200"/>
              <a:t>Artículo 299.6 y 304 de la LGIPE</a:t>
            </a:r>
            <a:endParaRPr lang="es-ES" altLang="es-MX" sz="1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6 Rectángulo"/>
          <p:cNvSpPr>
            <a:spLocks noChangeArrowheads="1"/>
          </p:cNvSpPr>
          <p:nvPr/>
        </p:nvSpPr>
        <p:spPr bwMode="auto">
          <a:xfrm>
            <a:off x="5435600" y="-26988"/>
            <a:ext cx="3708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400" b="1">
                <a:solidFill>
                  <a:schemeClr val="bg1"/>
                </a:solidFill>
                <a:latin typeface="Antique Olive"/>
              </a:rPr>
              <a:t>Cómputos distritales</a:t>
            </a:r>
          </a:p>
        </p:txBody>
      </p:sp>
      <p:sp>
        <p:nvSpPr>
          <p:cNvPr id="36867" name="11 Rectángulo"/>
          <p:cNvSpPr>
            <a:spLocks noChangeArrowheads="1"/>
          </p:cNvSpPr>
          <p:nvPr/>
        </p:nvSpPr>
        <p:spPr bwMode="auto">
          <a:xfrm>
            <a:off x="390525" y="930275"/>
            <a:ext cx="842962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b="1"/>
              <a:t>Es la suma que realiza el Consejo Distrital, de los resultados anotados en las actas de escrutinio y cómputo de las casillas en un distrito electoral.</a:t>
            </a:r>
            <a:endParaRPr lang="es-ES" altLang="es-MX" b="1"/>
          </a:p>
        </p:txBody>
      </p:sp>
      <p:sp>
        <p:nvSpPr>
          <p:cNvPr id="35844" name="AutoShape 13"/>
          <p:cNvSpPr>
            <a:spLocks noChangeArrowheads="1"/>
          </p:cNvSpPr>
          <p:nvPr/>
        </p:nvSpPr>
        <p:spPr bwMode="auto">
          <a:xfrm>
            <a:off x="900113" y="1882775"/>
            <a:ext cx="3676650" cy="1474788"/>
          </a:xfrm>
          <a:prstGeom prst="roundRect">
            <a:avLst>
              <a:gd name="adj" fmla="val 16667"/>
            </a:avLst>
          </a:prstGeom>
          <a:solidFill>
            <a:srgbClr val="92D050"/>
          </a:solidFill>
          <a:ln w="28575" algn="ctr">
            <a:solidFill>
              <a:schemeClr val="tx2">
                <a:lumMod val="50000"/>
                <a:lumOff val="50000"/>
              </a:schemeClr>
            </a:solidFill>
            <a:round/>
            <a:headEnd/>
            <a:tailEnd/>
          </a:ln>
        </p:spPr>
        <p:txBody>
          <a:bodyPr>
            <a:spAutoFit/>
          </a:bodyPr>
          <a:lstStyle/>
          <a:p>
            <a:pPr algn="just">
              <a:buClr>
                <a:srgbClr val="632523"/>
              </a:buClr>
              <a:buSzPct val="90000"/>
              <a:buFont typeface="Wingdings" pitchFamily="2" charset="2"/>
              <a:buNone/>
              <a:defRPr/>
            </a:pPr>
            <a:r>
              <a:rPr lang="es-MX" sz="1600" dirty="0">
                <a:ea typeface="ＭＳ Ｐゴシック" charset="-128"/>
              </a:rPr>
              <a:t>Sesionarán a partir de las </a:t>
            </a:r>
            <a:r>
              <a:rPr lang="es-MX" sz="1600" b="1" dirty="0">
                <a:ea typeface="ＭＳ Ｐゴシック" charset="-128"/>
              </a:rPr>
              <a:t>8:00 horas </a:t>
            </a:r>
            <a:r>
              <a:rPr lang="es-MX" sz="1600" dirty="0">
                <a:ea typeface="ＭＳ Ｐゴシック" charset="-128"/>
              </a:rPr>
              <a:t>del </a:t>
            </a:r>
            <a:r>
              <a:rPr lang="es-MX" sz="1600" b="1" dirty="0">
                <a:ea typeface="ＭＳ Ｐゴシック" charset="-128"/>
              </a:rPr>
              <a:t>miércoles siguiente al día de la jornada electoral</a:t>
            </a:r>
            <a:r>
              <a:rPr lang="es-MX" sz="1600" dirty="0">
                <a:ea typeface="ＭＳ Ｐゴシック" charset="-128"/>
              </a:rPr>
              <a:t>, para hacer el cómputo de cada una de las elecciones.</a:t>
            </a:r>
            <a:endParaRPr lang="es-ES" sz="1600" dirty="0">
              <a:ea typeface="ＭＳ Ｐゴシック" charset="-128"/>
            </a:endParaRPr>
          </a:p>
        </p:txBody>
      </p:sp>
      <p:sp>
        <p:nvSpPr>
          <p:cNvPr id="36869" name="AutoShape 14"/>
          <p:cNvSpPr>
            <a:spLocks noChangeArrowheads="1"/>
          </p:cNvSpPr>
          <p:nvPr/>
        </p:nvSpPr>
        <p:spPr bwMode="auto">
          <a:xfrm>
            <a:off x="1182688" y="4733925"/>
            <a:ext cx="6773862" cy="1123950"/>
          </a:xfrm>
          <a:prstGeom prst="roundRect">
            <a:avLst>
              <a:gd name="adj" fmla="val 16667"/>
            </a:avLst>
          </a:prstGeom>
          <a:noFill/>
          <a:ln w="28575" algn="ctr">
            <a:solidFill>
              <a:srgbClr val="04502E"/>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500"/>
              <a:t>Podrán acordar que los miembros del Servicio Profesional Electoral Nacional se sustituyan o alternen en las sesiones.</a:t>
            </a:r>
          </a:p>
          <a:p>
            <a:pPr algn="just" eaLnBrk="1" hangingPunct="1">
              <a:buClr>
                <a:srgbClr val="632523"/>
              </a:buClr>
              <a:buSzPct val="90000"/>
              <a:buFont typeface="Wingdings" pitchFamily="2" charset="2"/>
              <a:buNone/>
            </a:pPr>
            <a:r>
              <a:rPr lang="es-MX" altLang="es-MX" sz="1500"/>
              <a:t>Los consejeros electorales y representantes de partidos políticos deben acreditar a quienes vayan a suplirlos en sus ausencias.</a:t>
            </a:r>
            <a:endParaRPr lang="es-ES" altLang="es-MX" sz="1500"/>
          </a:p>
        </p:txBody>
      </p:sp>
      <p:sp>
        <p:nvSpPr>
          <p:cNvPr id="36870" name="Text Box 16"/>
          <p:cNvSpPr txBox="1">
            <a:spLocks noChangeArrowheads="1"/>
          </p:cNvSpPr>
          <p:nvPr/>
        </p:nvSpPr>
        <p:spPr bwMode="auto">
          <a:xfrm>
            <a:off x="5357813" y="1852613"/>
            <a:ext cx="3065462" cy="1477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buClr>
                <a:srgbClr val="632523"/>
              </a:buClr>
              <a:buSzPct val="90000"/>
              <a:buFont typeface="Wingdings" pitchFamily="2" charset="2"/>
              <a:buChar char="§"/>
            </a:pPr>
            <a:r>
              <a:rPr lang="es-MX" altLang="es-MX"/>
              <a:t> Presidente de los Estados Unidos Mexicanos</a:t>
            </a:r>
          </a:p>
          <a:p>
            <a:pPr eaLnBrk="1" hangingPunct="1">
              <a:spcBef>
                <a:spcPct val="50000"/>
              </a:spcBef>
              <a:buClr>
                <a:srgbClr val="632523"/>
              </a:buClr>
              <a:buSzPct val="90000"/>
              <a:buFont typeface="Wingdings" pitchFamily="2" charset="2"/>
              <a:buChar char="§"/>
            </a:pPr>
            <a:r>
              <a:rPr lang="es-MX" altLang="es-MX"/>
              <a:t> Diputados </a:t>
            </a:r>
          </a:p>
          <a:p>
            <a:pPr eaLnBrk="1" hangingPunct="1">
              <a:spcBef>
                <a:spcPct val="50000"/>
              </a:spcBef>
              <a:buClr>
                <a:srgbClr val="632523"/>
              </a:buClr>
              <a:buSzPct val="90000"/>
              <a:buFont typeface="Wingdings" pitchFamily="2" charset="2"/>
              <a:buChar char="§"/>
            </a:pPr>
            <a:r>
              <a:rPr lang="es-MX" altLang="es-MX"/>
              <a:t> Senadores </a:t>
            </a:r>
            <a:endParaRPr lang="es-ES" altLang="es-MX"/>
          </a:p>
        </p:txBody>
      </p:sp>
      <p:sp>
        <p:nvSpPr>
          <p:cNvPr id="43015" name="AutoShape 17"/>
          <p:cNvSpPr>
            <a:spLocks noChangeArrowheads="1"/>
          </p:cNvSpPr>
          <p:nvPr/>
        </p:nvSpPr>
        <p:spPr bwMode="auto">
          <a:xfrm>
            <a:off x="1979613" y="3767138"/>
            <a:ext cx="5184775" cy="661987"/>
          </a:xfrm>
          <a:prstGeom prst="roundRect">
            <a:avLst>
              <a:gd name="adj" fmla="val 16667"/>
            </a:avLst>
          </a:prstGeom>
          <a:noFill/>
          <a:ln w="28575" algn="ctr">
            <a:solidFill>
              <a:schemeClr val="bg1">
                <a:lumMod val="50000"/>
              </a:schemeClr>
            </a:solidFill>
            <a:round/>
            <a:headEnd/>
            <a:tailEnd/>
          </a:ln>
        </p:spPr>
        <p:txBody>
          <a:bodyPr>
            <a:spAutoFit/>
          </a:bodyPr>
          <a:lstStyle/>
          <a:p>
            <a:pPr>
              <a:defRPr/>
            </a:pPr>
            <a:r>
              <a:rPr lang="es-MX" sz="1600" dirty="0">
                <a:ea typeface="ＭＳ Ｐゴシック" charset="-128"/>
              </a:rPr>
              <a:t>Cada uno de los cómputos se realizará sucesiva e ininterrumpidamente hasta su conclusión.</a:t>
            </a:r>
            <a:endParaRPr lang="es-ES" sz="1600" dirty="0">
              <a:ea typeface="ＭＳ Ｐゴシック" charset="-128"/>
            </a:endParaRPr>
          </a:p>
        </p:txBody>
      </p:sp>
      <p:sp>
        <p:nvSpPr>
          <p:cNvPr id="35848" name="AutoShape 21"/>
          <p:cNvSpPr>
            <a:spLocks noChangeArrowheads="1"/>
          </p:cNvSpPr>
          <p:nvPr/>
        </p:nvSpPr>
        <p:spPr bwMode="auto">
          <a:xfrm>
            <a:off x="4859338" y="2098675"/>
            <a:ext cx="288925" cy="935038"/>
          </a:xfrm>
          <a:prstGeom prst="rightArrow">
            <a:avLst>
              <a:gd name="adj1" fmla="val 50000"/>
              <a:gd name="adj2" fmla="val 25000"/>
            </a:avLst>
          </a:prstGeom>
          <a:solidFill>
            <a:srgbClr val="0E502B"/>
          </a:solidFill>
          <a:ln w="9525">
            <a:solidFill>
              <a:schemeClr val="tx2">
                <a:lumMod val="50000"/>
                <a:lumOff val="50000"/>
              </a:schemeClr>
            </a:solidFill>
            <a:miter lim="800000"/>
            <a:headEnd/>
            <a:tailEnd/>
          </a:ln>
        </p:spPr>
        <p:txBody>
          <a:bodyPr wrap="none" anchor="ctr"/>
          <a:lstStyle/>
          <a:p>
            <a:pPr>
              <a:defRPr/>
            </a:pPr>
            <a:endParaRPr lang="es-MX">
              <a:ea typeface="ＭＳ Ｐゴシック" charset="-128"/>
            </a:endParaRPr>
          </a:p>
        </p:txBody>
      </p:sp>
      <p:sp>
        <p:nvSpPr>
          <p:cNvPr id="36873" name="8 Marcador de contenido"/>
          <p:cNvSpPr>
            <a:spLocks/>
          </p:cNvSpPr>
          <p:nvPr/>
        </p:nvSpPr>
        <p:spPr bwMode="auto">
          <a:xfrm>
            <a:off x="5148263" y="6021388"/>
            <a:ext cx="2735262"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632523"/>
              </a:buClr>
            </a:pPr>
            <a:r>
              <a:rPr lang="es-MX" altLang="es-MX" sz="1200"/>
              <a:t>Artículos 309 y 310 de la LGIPE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6"/>
          <p:cNvSpPr txBox="1">
            <a:spLocks noChangeArrowheads="1"/>
          </p:cNvSpPr>
          <p:nvPr/>
        </p:nvSpPr>
        <p:spPr bwMode="auto">
          <a:xfrm>
            <a:off x="3059113" y="-26988"/>
            <a:ext cx="5892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400" b="1">
                <a:solidFill>
                  <a:schemeClr val="bg1"/>
                </a:solidFill>
                <a:latin typeface="Antique Olive"/>
              </a:rPr>
              <a:t>Nuevo escrutinio y cómputo de casilla</a:t>
            </a:r>
            <a:endParaRPr lang="es-ES" altLang="es-MX" sz="2400" b="1">
              <a:solidFill>
                <a:schemeClr val="bg1"/>
              </a:solidFill>
              <a:latin typeface="Antique Olive"/>
            </a:endParaRPr>
          </a:p>
        </p:txBody>
      </p:sp>
      <p:sp>
        <p:nvSpPr>
          <p:cNvPr id="37891" name="15 Rectángulo"/>
          <p:cNvSpPr>
            <a:spLocks noChangeArrowheads="1"/>
          </p:cNvSpPr>
          <p:nvPr/>
        </p:nvSpPr>
        <p:spPr bwMode="auto">
          <a:xfrm>
            <a:off x="323850" y="3035300"/>
            <a:ext cx="29527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b="1"/>
              <a:t>Se deberá realizar nuevo </a:t>
            </a:r>
          </a:p>
          <a:p>
            <a:pPr eaLnBrk="1" hangingPunct="1"/>
            <a:r>
              <a:rPr lang="es-MX" altLang="es-MX" b="1"/>
              <a:t>escrutinio y cómputo de casilla cuando:</a:t>
            </a:r>
            <a:endParaRPr lang="es-ES" altLang="es-MX" b="1"/>
          </a:p>
        </p:txBody>
      </p:sp>
      <p:sp>
        <p:nvSpPr>
          <p:cNvPr id="37892" name="16 Rectángulo redondeado"/>
          <p:cNvSpPr>
            <a:spLocks noChangeArrowheads="1"/>
          </p:cNvSpPr>
          <p:nvPr/>
        </p:nvSpPr>
        <p:spPr bwMode="auto">
          <a:xfrm>
            <a:off x="3995738" y="4078288"/>
            <a:ext cx="4608512" cy="920750"/>
          </a:xfrm>
          <a:prstGeom prst="roundRect">
            <a:avLst>
              <a:gd name="adj" fmla="val 16667"/>
            </a:avLst>
          </a:prstGeom>
          <a:solidFill>
            <a:srgbClr val="F0F0F0"/>
          </a:solidFill>
          <a:ln w="28575" algn="ctr">
            <a:solidFill>
              <a:srgbClr val="04502E"/>
            </a:solidFill>
            <a:round/>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600"/>
              <a:t>El número de votos nulos sea mayor a la diferencia entre los candidatos ubicados en el primero y segundo lugares en votación.</a:t>
            </a:r>
            <a:endParaRPr lang="es-MX" altLang="es-MX" sz="1600" b="1"/>
          </a:p>
        </p:txBody>
      </p:sp>
      <p:sp>
        <p:nvSpPr>
          <p:cNvPr id="37893" name="17 Rectángulo redondeado"/>
          <p:cNvSpPr>
            <a:spLocks noChangeArrowheads="1"/>
          </p:cNvSpPr>
          <p:nvPr/>
        </p:nvSpPr>
        <p:spPr bwMode="auto">
          <a:xfrm>
            <a:off x="3995738" y="5157788"/>
            <a:ext cx="4608512" cy="647700"/>
          </a:xfrm>
          <a:prstGeom prst="roundRect">
            <a:avLst>
              <a:gd name="adj" fmla="val 16667"/>
            </a:avLst>
          </a:prstGeom>
          <a:solidFill>
            <a:srgbClr val="F0F0F0"/>
          </a:solidFill>
          <a:ln w="28575" algn="ctr">
            <a:solidFill>
              <a:srgbClr val="04502E"/>
            </a:solidFill>
            <a:round/>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600"/>
              <a:t>Todos los votos hayan sido depositados a favor de un mismo partido.</a:t>
            </a:r>
          </a:p>
        </p:txBody>
      </p:sp>
      <p:sp>
        <p:nvSpPr>
          <p:cNvPr id="37894" name="17 Rectángulo redondeado"/>
          <p:cNvSpPr>
            <a:spLocks noChangeArrowheads="1"/>
          </p:cNvSpPr>
          <p:nvPr/>
        </p:nvSpPr>
        <p:spPr bwMode="auto">
          <a:xfrm>
            <a:off x="3995738" y="3300413"/>
            <a:ext cx="4608512" cy="633412"/>
          </a:xfrm>
          <a:prstGeom prst="roundRect">
            <a:avLst>
              <a:gd name="adj" fmla="val 16667"/>
            </a:avLst>
          </a:prstGeom>
          <a:solidFill>
            <a:srgbClr val="F0F0F0"/>
          </a:solidFill>
          <a:ln w="28575" algn="ctr">
            <a:solidFill>
              <a:srgbClr val="04502E"/>
            </a:solidFill>
            <a:round/>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600"/>
              <a:t>Existan errores o inconsistencias evidentes en los distintos elementos de las actas.</a:t>
            </a:r>
          </a:p>
        </p:txBody>
      </p:sp>
      <p:sp>
        <p:nvSpPr>
          <p:cNvPr id="37895" name="8 Marcador de contenido"/>
          <p:cNvSpPr>
            <a:spLocks/>
          </p:cNvSpPr>
          <p:nvPr/>
        </p:nvSpPr>
        <p:spPr bwMode="auto">
          <a:xfrm>
            <a:off x="5364163" y="6165850"/>
            <a:ext cx="2735262"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rgbClr val="632523"/>
              </a:buClr>
            </a:pPr>
            <a:r>
              <a:rPr lang="es-MX" altLang="es-MX" sz="1200"/>
              <a:t>Artículo 311. 1, d) de la LGIPE</a:t>
            </a:r>
          </a:p>
        </p:txBody>
      </p:sp>
      <p:sp>
        <p:nvSpPr>
          <p:cNvPr id="37896" name="17 Rectángulo redondeado"/>
          <p:cNvSpPr>
            <a:spLocks noChangeArrowheads="1"/>
          </p:cNvSpPr>
          <p:nvPr/>
        </p:nvSpPr>
        <p:spPr bwMode="auto">
          <a:xfrm>
            <a:off x="3995738" y="1052513"/>
            <a:ext cx="4608512" cy="1065212"/>
          </a:xfrm>
          <a:prstGeom prst="roundRect">
            <a:avLst>
              <a:gd name="adj" fmla="val 16667"/>
            </a:avLst>
          </a:prstGeom>
          <a:solidFill>
            <a:srgbClr val="F0F0F0"/>
          </a:solidFill>
          <a:ln w="28575" algn="ctr">
            <a:solidFill>
              <a:srgbClr val="04502E"/>
            </a:solidFill>
            <a:round/>
            <a:headEnd/>
            <a:tailEnd/>
          </a:ln>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600"/>
              <a:t>Los resultados de las actas no coincidan o se detecten alteraciones evidentes en las actas que generen duda fundada sobre el resultado de la elección en la casilla.</a:t>
            </a:r>
          </a:p>
        </p:txBody>
      </p:sp>
      <p:sp>
        <p:nvSpPr>
          <p:cNvPr id="37897" name="17 Rectángulo redondeado"/>
          <p:cNvSpPr>
            <a:spLocks noChangeArrowheads="1"/>
          </p:cNvSpPr>
          <p:nvPr/>
        </p:nvSpPr>
        <p:spPr bwMode="auto">
          <a:xfrm>
            <a:off x="3995738" y="2276475"/>
            <a:ext cx="4608512" cy="865188"/>
          </a:xfrm>
          <a:prstGeom prst="roundRect">
            <a:avLst>
              <a:gd name="adj" fmla="val 16667"/>
            </a:avLst>
          </a:prstGeom>
          <a:solidFill>
            <a:srgbClr val="F0F0F0"/>
          </a:solidFill>
          <a:ln w="28575" algn="ctr">
            <a:solidFill>
              <a:srgbClr val="04502E"/>
            </a:solidFill>
            <a:round/>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600"/>
              <a:t>No exista el acta de escrutinio y cómputo en el expediente de casilla, ni estuviera en poder del presidente del consejo distrital.</a:t>
            </a:r>
          </a:p>
        </p:txBody>
      </p:sp>
      <p:sp>
        <p:nvSpPr>
          <p:cNvPr id="37898" name="AutoShape 21"/>
          <p:cNvSpPr>
            <a:spLocks noChangeArrowheads="1"/>
          </p:cNvSpPr>
          <p:nvPr/>
        </p:nvSpPr>
        <p:spPr bwMode="auto">
          <a:xfrm>
            <a:off x="3276600" y="2998788"/>
            <a:ext cx="288925" cy="935037"/>
          </a:xfrm>
          <a:prstGeom prst="rightArrow">
            <a:avLst>
              <a:gd name="adj1" fmla="val 50000"/>
              <a:gd name="adj2" fmla="val 25000"/>
            </a:avLst>
          </a:prstGeom>
          <a:solidFill>
            <a:srgbClr val="92D050"/>
          </a:solidFill>
          <a:ln w="9525">
            <a:solidFill>
              <a:srgbClr val="04502E"/>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MX" altLang="es-MX"/>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6"/>
          <p:cNvSpPr txBox="1">
            <a:spLocks noChangeArrowheads="1"/>
          </p:cNvSpPr>
          <p:nvPr/>
        </p:nvSpPr>
        <p:spPr bwMode="auto">
          <a:xfrm>
            <a:off x="1187450" y="-26988"/>
            <a:ext cx="7956550"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400" b="1">
                <a:solidFill>
                  <a:schemeClr val="bg1"/>
                </a:solidFill>
                <a:latin typeface="Antique Olive"/>
              </a:rPr>
              <a:t>Recuento de votos en la totalidad de las casillas (1)</a:t>
            </a:r>
            <a:endParaRPr lang="es-ES" altLang="es-MX" sz="2400" b="1">
              <a:solidFill>
                <a:schemeClr val="bg1"/>
              </a:solidFill>
              <a:latin typeface="Antique Olive"/>
            </a:endParaRPr>
          </a:p>
        </p:txBody>
      </p:sp>
      <p:sp>
        <p:nvSpPr>
          <p:cNvPr id="45059" name="AutoShape 14"/>
          <p:cNvSpPr>
            <a:spLocks noChangeArrowheads="1"/>
          </p:cNvSpPr>
          <p:nvPr/>
        </p:nvSpPr>
        <p:spPr bwMode="auto">
          <a:xfrm>
            <a:off x="542925" y="1090613"/>
            <a:ext cx="8059738" cy="1123950"/>
          </a:xfrm>
          <a:prstGeom prst="roundRect">
            <a:avLst>
              <a:gd name="adj" fmla="val 16667"/>
            </a:avLst>
          </a:prstGeom>
          <a:noFill/>
          <a:ln w="28575" algn="ctr">
            <a:solidFill>
              <a:schemeClr val="bg1">
                <a:lumMod val="50000"/>
              </a:schemeClr>
            </a:solidFill>
            <a:round/>
            <a:headEnd/>
            <a:tailEnd/>
          </a:ln>
        </p:spPr>
        <p:txBody>
          <a:bodyPr>
            <a:spAutoFit/>
          </a:bodyPr>
          <a:lstStyle/>
          <a:p>
            <a:pPr algn="just">
              <a:defRPr/>
            </a:pPr>
            <a:r>
              <a:rPr lang="es-MX" sz="1500" dirty="0">
                <a:ea typeface="ＭＳ Ｐゴシック" charset="-128"/>
              </a:rPr>
              <a:t>Cuando exista </a:t>
            </a:r>
            <a:r>
              <a:rPr lang="es-MX" sz="1500" b="1" dirty="0">
                <a:solidFill>
                  <a:srgbClr val="632523"/>
                </a:solidFill>
                <a:ea typeface="ＭＳ Ｐゴシック" charset="-128"/>
              </a:rPr>
              <a:t>indicio</a:t>
            </a:r>
            <a:r>
              <a:rPr lang="es-MX" sz="1500" dirty="0">
                <a:ea typeface="ＭＳ Ｐゴシック" charset="-128"/>
              </a:rPr>
              <a:t> de que la </a:t>
            </a:r>
            <a:r>
              <a:rPr lang="es-MX" sz="1500" b="1" dirty="0">
                <a:solidFill>
                  <a:srgbClr val="632523"/>
                </a:solidFill>
                <a:ea typeface="ＭＳ Ｐゴシック" charset="-128"/>
              </a:rPr>
              <a:t>diferencia</a:t>
            </a:r>
            <a:r>
              <a:rPr lang="es-MX" sz="1500" dirty="0">
                <a:ea typeface="ＭＳ Ｐゴシック" charset="-128"/>
              </a:rPr>
              <a:t> entre el candidato que haya obtenido el primer lugar en votación y el segundo lugar, </a:t>
            </a:r>
            <a:r>
              <a:rPr lang="es-MX" sz="1500" b="1" dirty="0">
                <a:solidFill>
                  <a:srgbClr val="632523"/>
                </a:solidFill>
                <a:ea typeface="ＭＳ Ｐゴシック" charset="-128"/>
              </a:rPr>
              <a:t>sea igual o menor a un 1%;</a:t>
            </a:r>
            <a:r>
              <a:rPr lang="es-MX" sz="1500" dirty="0">
                <a:ea typeface="ＭＳ Ｐゴシック" charset="-128"/>
              </a:rPr>
              <a:t> y al inicio de la sesión de cómputo el representante del partido del segundo lugar lo solicite expresamente, el consejo distrital realizará el recuento de votos en la totalidad de las casillas.</a:t>
            </a:r>
            <a:endParaRPr lang="es-ES" sz="1500" dirty="0">
              <a:ea typeface="ＭＳ Ｐゴシック" charset="-128"/>
            </a:endParaRPr>
          </a:p>
        </p:txBody>
      </p:sp>
      <p:sp>
        <p:nvSpPr>
          <p:cNvPr id="38916" name="8 Marcador de contenido"/>
          <p:cNvSpPr>
            <a:spLocks/>
          </p:cNvSpPr>
          <p:nvPr/>
        </p:nvSpPr>
        <p:spPr bwMode="auto">
          <a:xfrm>
            <a:off x="5364163" y="6237288"/>
            <a:ext cx="2735262"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632523"/>
              </a:buClr>
            </a:pPr>
            <a:r>
              <a:rPr lang="es-MX" altLang="es-MX" sz="1200"/>
              <a:t>Artículo 311. 2 de la LGIPE </a:t>
            </a:r>
          </a:p>
        </p:txBody>
      </p:sp>
      <p:sp>
        <p:nvSpPr>
          <p:cNvPr id="38917" name="AutoShape 7"/>
          <p:cNvSpPr>
            <a:spLocks noChangeArrowheads="1"/>
          </p:cNvSpPr>
          <p:nvPr/>
        </p:nvSpPr>
        <p:spPr bwMode="auto">
          <a:xfrm>
            <a:off x="536575" y="2619375"/>
            <a:ext cx="8064500" cy="881063"/>
          </a:xfrm>
          <a:prstGeom prst="roundRect">
            <a:avLst>
              <a:gd name="adj" fmla="val 16667"/>
            </a:avLst>
          </a:prstGeom>
          <a:noFill/>
          <a:ln w="28575" algn="ctr">
            <a:solidFill>
              <a:srgbClr val="04502E"/>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500"/>
              <a:t>Para el recuento total, el consejo distrital dispondrá lo necesario para que este no obstaculice el escrutinio y cómputo de las demás elecciones y concluya antes del domingo siguiente al de la jornada electoral.</a:t>
            </a:r>
            <a:endParaRPr lang="es-ES" altLang="es-MX" sz="1500"/>
          </a:p>
        </p:txBody>
      </p:sp>
      <p:sp>
        <p:nvSpPr>
          <p:cNvPr id="45062" name="AutoShape 8"/>
          <p:cNvSpPr>
            <a:spLocks noChangeArrowheads="1"/>
          </p:cNvSpPr>
          <p:nvPr/>
        </p:nvSpPr>
        <p:spPr bwMode="auto">
          <a:xfrm>
            <a:off x="527050" y="3917950"/>
            <a:ext cx="8074025" cy="868363"/>
          </a:xfrm>
          <a:prstGeom prst="roundRect">
            <a:avLst>
              <a:gd name="adj" fmla="val 16667"/>
            </a:avLst>
          </a:prstGeom>
          <a:noFill/>
          <a:ln w="28575" algn="ctr">
            <a:solidFill>
              <a:schemeClr val="bg1">
                <a:lumMod val="50000"/>
              </a:schemeClr>
            </a:solidFill>
            <a:round/>
            <a:headEnd/>
            <a:tailEnd/>
          </a:ln>
        </p:spPr>
        <p:txBody>
          <a:bodyPr>
            <a:spAutoFit/>
          </a:bodyPr>
          <a:lstStyle/>
          <a:p>
            <a:pPr algn="just">
              <a:defRPr/>
            </a:pPr>
            <a:r>
              <a:rPr lang="es-MX" sz="1500" dirty="0">
                <a:ea typeface="ＭＳ Ｐゴシック" charset="-128"/>
              </a:rPr>
              <a:t>El presidente del consejo distrital avisará de inmediato al Secretario Ejecutivo y ordenará la creación de </a:t>
            </a:r>
            <a:r>
              <a:rPr lang="es-MX" sz="1500" b="1" dirty="0">
                <a:ea typeface="ＭＳ Ｐゴシック" charset="-128"/>
              </a:rPr>
              <a:t>grupos de trabajo </a:t>
            </a:r>
            <a:r>
              <a:rPr lang="es-MX" sz="1500" dirty="0">
                <a:ea typeface="ＭＳ Ｐゴシック" charset="-128"/>
              </a:rPr>
              <a:t>integrados por consejeros electorales, representantes de partidos y vocales, para trabajar en forma simultánea. </a:t>
            </a:r>
            <a:endParaRPr lang="es-ES" sz="1500" dirty="0">
              <a:ea typeface="ＭＳ Ｐゴシック" charset="-128"/>
            </a:endParaRPr>
          </a:p>
        </p:txBody>
      </p:sp>
      <p:sp>
        <p:nvSpPr>
          <p:cNvPr id="38919" name="AutoShape 12"/>
          <p:cNvSpPr>
            <a:spLocks noChangeArrowheads="1"/>
          </p:cNvSpPr>
          <p:nvPr/>
        </p:nvSpPr>
        <p:spPr bwMode="auto">
          <a:xfrm>
            <a:off x="4211638" y="3500438"/>
            <a:ext cx="792162" cy="360362"/>
          </a:xfrm>
          <a:prstGeom prst="downArrow">
            <a:avLst>
              <a:gd name="adj1" fmla="val 50000"/>
              <a:gd name="adj2" fmla="val 25000"/>
            </a:avLst>
          </a:prstGeom>
          <a:solidFill>
            <a:srgbClr val="04502E"/>
          </a:solidFill>
          <a:ln w="9525" algn="ctr">
            <a:solidFill>
              <a:srgbClr val="04502E"/>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MX" altLang="es-MX"/>
          </a:p>
        </p:txBody>
      </p:sp>
      <p:sp>
        <p:nvSpPr>
          <p:cNvPr id="38920" name="AutoShape 12"/>
          <p:cNvSpPr>
            <a:spLocks noChangeArrowheads="1"/>
          </p:cNvSpPr>
          <p:nvPr/>
        </p:nvSpPr>
        <p:spPr bwMode="auto">
          <a:xfrm>
            <a:off x="4211638" y="2214563"/>
            <a:ext cx="792162" cy="350837"/>
          </a:xfrm>
          <a:prstGeom prst="downArrow">
            <a:avLst>
              <a:gd name="adj1" fmla="val 50000"/>
              <a:gd name="adj2" fmla="val 25000"/>
            </a:avLst>
          </a:prstGeom>
          <a:solidFill>
            <a:srgbClr val="04502E"/>
          </a:solidFill>
          <a:ln w="9525" algn="ctr">
            <a:solidFill>
              <a:srgbClr val="04502E"/>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MX" altLang="es-MX"/>
          </a:p>
        </p:txBody>
      </p:sp>
      <p:sp>
        <p:nvSpPr>
          <p:cNvPr id="38921" name="AutoShape 9"/>
          <p:cNvSpPr>
            <a:spLocks noChangeArrowheads="1"/>
          </p:cNvSpPr>
          <p:nvPr/>
        </p:nvSpPr>
        <p:spPr bwMode="auto">
          <a:xfrm>
            <a:off x="550863" y="5143500"/>
            <a:ext cx="8040687" cy="881063"/>
          </a:xfrm>
          <a:prstGeom prst="roundRect">
            <a:avLst>
              <a:gd name="adj" fmla="val 16667"/>
            </a:avLst>
          </a:prstGeom>
          <a:noFill/>
          <a:ln w="28575" algn="ctr">
            <a:solidFill>
              <a:srgbClr val="04502E"/>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500"/>
              <a:t>Los vocales presidirán cada grupo encargado de una parte del recuento de los votos. Levantarán acta circunstanciada en la que consignará el resultado del recuento de cada casilla y el resultado final de la suma de votos por cada candidato y partido.</a:t>
            </a:r>
            <a:endParaRPr lang="es-ES" altLang="es-MX" sz="1500"/>
          </a:p>
        </p:txBody>
      </p:sp>
      <p:sp>
        <p:nvSpPr>
          <p:cNvPr id="38922" name="AutoShape 12"/>
          <p:cNvSpPr>
            <a:spLocks noChangeArrowheads="1"/>
          </p:cNvSpPr>
          <p:nvPr/>
        </p:nvSpPr>
        <p:spPr bwMode="auto">
          <a:xfrm>
            <a:off x="4211638" y="4786312"/>
            <a:ext cx="792162" cy="298871"/>
          </a:xfrm>
          <a:prstGeom prst="downArrow">
            <a:avLst>
              <a:gd name="adj1" fmla="val 50000"/>
              <a:gd name="adj2" fmla="val 25000"/>
            </a:avLst>
          </a:prstGeom>
          <a:solidFill>
            <a:srgbClr val="04502E"/>
          </a:solidFill>
          <a:ln w="9525" algn="ctr">
            <a:solidFill>
              <a:srgbClr val="04502E"/>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MX" altLang="es-MX"/>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6 Rectángulo"/>
          <p:cNvSpPr>
            <a:spLocks noChangeArrowheads="1"/>
          </p:cNvSpPr>
          <p:nvPr/>
        </p:nvSpPr>
        <p:spPr bwMode="auto">
          <a:xfrm>
            <a:off x="1476375" y="-26988"/>
            <a:ext cx="7632700"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400" b="1">
                <a:solidFill>
                  <a:schemeClr val="bg1"/>
                </a:solidFill>
                <a:latin typeface="Antique Olive"/>
              </a:rPr>
              <a:t>Recuento de votos en la totalidad de casillas (2)</a:t>
            </a:r>
          </a:p>
        </p:txBody>
      </p:sp>
      <p:sp>
        <p:nvSpPr>
          <p:cNvPr id="39939" name="AutoShape 3"/>
          <p:cNvSpPr>
            <a:spLocks noChangeArrowheads="1"/>
          </p:cNvSpPr>
          <p:nvPr/>
        </p:nvSpPr>
        <p:spPr bwMode="auto">
          <a:xfrm>
            <a:off x="571500" y="4000500"/>
            <a:ext cx="8001000" cy="1941513"/>
          </a:xfrm>
          <a:prstGeom prst="roundRect">
            <a:avLst>
              <a:gd name="adj" fmla="val 16667"/>
            </a:avLst>
          </a:prstGeom>
          <a:noFill/>
          <a:ln w="28575" algn="ctr">
            <a:solidFill>
              <a:srgbClr val="04502E"/>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Char char="§"/>
            </a:pPr>
            <a:r>
              <a:rPr lang="es-MX" altLang="es-MX"/>
              <a:t> Los errores contenidos en las actas originales de escrutinio y cómputo de  casilla que sean corregidos por los consejos distritales siguiendo el procedimiento establecido, </a:t>
            </a:r>
            <a:r>
              <a:rPr lang="es-MX" altLang="es-MX" b="1"/>
              <a:t>no podrán ser invocados como causal de nulidad </a:t>
            </a:r>
            <a:r>
              <a:rPr lang="es-MX" altLang="es-MX"/>
              <a:t>ante el TEPJF.</a:t>
            </a:r>
          </a:p>
          <a:p>
            <a:pPr algn="just" eaLnBrk="1" hangingPunct="1">
              <a:buClr>
                <a:srgbClr val="632523"/>
              </a:buClr>
              <a:buSzPct val="90000"/>
              <a:buFont typeface="Wingdings" pitchFamily="2" charset="2"/>
              <a:buChar char="§"/>
            </a:pPr>
            <a:r>
              <a:rPr lang="es-MX" altLang="es-MX"/>
              <a:t> Tampoco podrá solicitarse al TEPJF que realice recuentos de votos de las casillas  que hayan sido objeto de recuento en los consejos distritales.</a:t>
            </a:r>
            <a:endParaRPr lang="es-ES" altLang="es-MX"/>
          </a:p>
        </p:txBody>
      </p:sp>
      <p:sp>
        <p:nvSpPr>
          <p:cNvPr id="39940" name="AutoShape 5"/>
          <p:cNvSpPr>
            <a:spLocks noChangeArrowheads="1"/>
          </p:cNvSpPr>
          <p:nvPr/>
        </p:nvSpPr>
        <p:spPr bwMode="auto">
          <a:xfrm>
            <a:off x="492125" y="1119188"/>
            <a:ext cx="8112125" cy="881062"/>
          </a:xfrm>
          <a:prstGeom prst="roundRect">
            <a:avLst>
              <a:gd name="adj" fmla="val 16667"/>
            </a:avLst>
          </a:prstGeom>
          <a:noFill/>
          <a:ln w="28575" algn="ctr">
            <a:solidFill>
              <a:srgbClr val="04502E"/>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ES" altLang="es-MX" sz="1500"/>
              <a:t>Si en los grupos de trabajo existe duda o controversia sobre la validez o nulidad de uno o más votos, éstos se reservarán y serán sometidos a la votación del pleno del consejo distrital, para que éste resuelva en definitiva.</a:t>
            </a:r>
          </a:p>
        </p:txBody>
      </p:sp>
      <p:sp>
        <p:nvSpPr>
          <p:cNvPr id="46085" name="AutoShape 8"/>
          <p:cNvSpPr>
            <a:spLocks noChangeArrowheads="1"/>
          </p:cNvSpPr>
          <p:nvPr/>
        </p:nvSpPr>
        <p:spPr bwMode="auto">
          <a:xfrm>
            <a:off x="465138" y="2349500"/>
            <a:ext cx="8156575" cy="881063"/>
          </a:xfrm>
          <a:prstGeom prst="roundRect">
            <a:avLst>
              <a:gd name="adj" fmla="val 16667"/>
            </a:avLst>
          </a:prstGeom>
          <a:noFill/>
          <a:ln w="28575" algn="ctr">
            <a:solidFill>
              <a:schemeClr val="bg1">
                <a:lumMod val="50000"/>
              </a:schemeClr>
            </a:solidFill>
            <a:round/>
            <a:headEnd/>
            <a:tailEnd/>
          </a:ln>
        </p:spPr>
        <p:txBody>
          <a:bodyPr>
            <a:spAutoFit/>
          </a:bodyPr>
          <a:lstStyle/>
          <a:p>
            <a:pPr algn="just">
              <a:defRPr/>
            </a:pPr>
            <a:r>
              <a:rPr lang="es-MX" sz="1500">
                <a:ea typeface="ＭＳ Ｐゴシック" charset="-128"/>
              </a:rPr>
              <a:t>El presidente del consejo distrital realizará en sesión plenaria la suma de los resultados asentados en el acta de cada grupo de trabajo y asentará el resultado del recuento en el acta final de escrutinio y cómputo de la elección de que se trate.</a:t>
            </a:r>
            <a:endParaRPr lang="es-ES" sz="1500">
              <a:ea typeface="ＭＳ Ｐゴシック" charset="-128"/>
            </a:endParaRPr>
          </a:p>
        </p:txBody>
      </p:sp>
      <p:sp>
        <p:nvSpPr>
          <p:cNvPr id="39942" name="Text Box 9"/>
          <p:cNvSpPr txBox="1">
            <a:spLocks noChangeArrowheads="1"/>
          </p:cNvSpPr>
          <p:nvPr/>
        </p:nvSpPr>
        <p:spPr bwMode="auto">
          <a:xfrm>
            <a:off x="714375" y="3571875"/>
            <a:ext cx="172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s-MX" altLang="es-MX" b="1">
                <a:solidFill>
                  <a:srgbClr val="04502E"/>
                </a:solidFill>
              </a:rPr>
              <a:t>Excepciones:</a:t>
            </a:r>
            <a:endParaRPr lang="es-ES" altLang="es-MX" b="1">
              <a:solidFill>
                <a:srgbClr val="04502E"/>
              </a:solidFill>
            </a:endParaRPr>
          </a:p>
        </p:txBody>
      </p:sp>
      <p:sp>
        <p:nvSpPr>
          <p:cNvPr id="39943" name="AutoShape 10"/>
          <p:cNvSpPr>
            <a:spLocks noChangeArrowheads="1"/>
          </p:cNvSpPr>
          <p:nvPr/>
        </p:nvSpPr>
        <p:spPr bwMode="auto">
          <a:xfrm>
            <a:off x="4140200" y="1998663"/>
            <a:ext cx="792163" cy="350837"/>
          </a:xfrm>
          <a:prstGeom prst="downArrow">
            <a:avLst>
              <a:gd name="adj1" fmla="val 50000"/>
              <a:gd name="adj2" fmla="val 25000"/>
            </a:avLst>
          </a:prstGeom>
          <a:solidFill>
            <a:srgbClr val="04502E"/>
          </a:solidFill>
          <a:ln w="9525" algn="ctr">
            <a:solidFill>
              <a:srgbClr val="04502E"/>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MX" altLang="es-MX"/>
          </a:p>
        </p:txBody>
      </p:sp>
      <p:sp>
        <p:nvSpPr>
          <p:cNvPr id="39944" name="8 Marcador de contenido"/>
          <p:cNvSpPr>
            <a:spLocks/>
          </p:cNvSpPr>
          <p:nvPr/>
        </p:nvSpPr>
        <p:spPr bwMode="auto">
          <a:xfrm>
            <a:off x="3419475" y="6092825"/>
            <a:ext cx="4175125"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632523"/>
              </a:buClr>
            </a:pPr>
            <a:r>
              <a:rPr lang="es-MX" altLang="es-MX" sz="1200"/>
              <a:t>Lineamientos para la Sesión Especial de Cómputo Distrital</a:t>
            </a:r>
          </a:p>
          <a:p>
            <a:pPr algn="r" eaLnBrk="1" hangingPunct="1">
              <a:spcBef>
                <a:spcPct val="20000"/>
              </a:spcBef>
              <a:buClr>
                <a:srgbClr val="632523"/>
              </a:buClr>
            </a:pPr>
            <a:r>
              <a:rPr lang="es-MX" altLang="es-MX" sz="1200"/>
              <a:t>Artículo 311.7-9 de la LGIPE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6 Rectángulo"/>
          <p:cNvSpPr>
            <a:spLocks noChangeArrowheads="1"/>
          </p:cNvSpPr>
          <p:nvPr/>
        </p:nvSpPr>
        <p:spPr bwMode="auto">
          <a:xfrm>
            <a:off x="2411413" y="-26988"/>
            <a:ext cx="6732587"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400" b="1">
                <a:solidFill>
                  <a:schemeClr val="bg1"/>
                </a:solidFill>
                <a:latin typeface="Antique Olive"/>
              </a:rPr>
              <a:t>Cómputo de circunscripción plurinominal</a:t>
            </a:r>
          </a:p>
        </p:txBody>
      </p:sp>
      <p:sp>
        <p:nvSpPr>
          <p:cNvPr id="40963" name="11 Rectángulo"/>
          <p:cNvSpPr>
            <a:spLocks noChangeArrowheads="1"/>
          </p:cNvSpPr>
          <p:nvPr/>
        </p:nvSpPr>
        <p:spPr bwMode="auto">
          <a:xfrm>
            <a:off x="357188" y="1055688"/>
            <a:ext cx="8429625"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r>
              <a:rPr lang="es-MX" altLang="es-MX" sz="1600"/>
              <a:t>El </a:t>
            </a:r>
            <a:r>
              <a:rPr lang="es-MX" altLang="es-MX" sz="1600" b="1"/>
              <a:t>domingo siguiente </a:t>
            </a:r>
            <a:r>
              <a:rPr lang="es-MX" altLang="es-MX" sz="1600"/>
              <a:t>al de la elección, </a:t>
            </a:r>
            <a:r>
              <a:rPr lang="es-MX" altLang="es-MX" sz="1600">
                <a:solidFill>
                  <a:srgbClr val="04502E"/>
                </a:solidFill>
              </a:rPr>
              <a:t>los </a:t>
            </a:r>
            <a:r>
              <a:rPr lang="es-MX" altLang="es-MX" sz="1600" b="1">
                <a:solidFill>
                  <a:srgbClr val="04502E"/>
                </a:solidFill>
              </a:rPr>
              <a:t>consejos locales</a:t>
            </a:r>
            <a:r>
              <a:rPr lang="es-MX" altLang="es-MX" sz="1600">
                <a:solidFill>
                  <a:srgbClr val="04502E"/>
                </a:solidFill>
              </a:rPr>
              <a:t> </a:t>
            </a:r>
            <a:r>
              <a:rPr lang="es-MX" altLang="es-MX" sz="1600"/>
              <a:t>de las cabeceras de circunscripción, realizan la suma de las actas de cómputo distrital respectivas, a fin de determinar la votación obtenida en la elección de </a:t>
            </a:r>
            <a:r>
              <a:rPr lang="es-MX" altLang="es-MX" sz="1600" b="1">
                <a:solidFill>
                  <a:srgbClr val="04502E"/>
                </a:solidFill>
              </a:rPr>
              <a:t>diputados por el principio de representación proporcional</a:t>
            </a:r>
            <a:r>
              <a:rPr lang="es-MX" altLang="es-MX" sz="1600">
                <a:solidFill>
                  <a:srgbClr val="04502E"/>
                </a:solidFill>
              </a:rPr>
              <a:t> </a:t>
            </a:r>
            <a:r>
              <a:rPr lang="es-MX" altLang="es-MX" sz="1600"/>
              <a:t>en cada circunscripción.</a:t>
            </a:r>
            <a:endParaRPr lang="es-ES" altLang="es-MX" sz="1600"/>
          </a:p>
        </p:txBody>
      </p:sp>
      <p:sp>
        <p:nvSpPr>
          <p:cNvPr id="40964" name="6 Rectángulo"/>
          <p:cNvSpPr>
            <a:spLocks noChangeArrowheads="1"/>
          </p:cNvSpPr>
          <p:nvPr/>
        </p:nvSpPr>
        <p:spPr bwMode="auto">
          <a:xfrm>
            <a:off x="3563938" y="2341563"/>
            <a:ext cx="198278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b="1">
                <a:solidFill>
                  <a:srgbClr val="04502E"/>
                </a:solidFill>
              </a:rPr>
              <a:t>Procedimiento</a:t>
            </a:r>
            <a:endParaRPr lang="es-ES" altLang="es-MX" b="1">
              <a:solidFill>
                <a:srgbClr val="04502E"/>
              </a:solidFill>
            </a:endParaRPr>
          </a:p>
        </p:txBody>
      </p:sp>
      <p:sp>
        <p:nvSpPr>
          <p:cNvPr id="47109" name="AutoShape 6"/>
          <p:cNvSpPr>
            <a:spLocks noChangeArrowheads="1"/>
          </p:cNvSpPr>
          <p:nvPr/>
        </p:nvSpPr>
        <p:spPr bwMode="auto">
          <a:xfrm>
            <a:off x="1357313" y="2781300"/>
            <a:ext cx="6429375" cy="728663"/>
          </a:xfrm>
          <a:prstGeom prst="roundRect">
            <a:avLst>
              <a:gd name="adj" fmla="val 16667"/>
            </a:avLst>
          </a:prstGeom>
          <a:noFill/>
          <a:ln w="28575" algn="ctr">
            <a:solidFill>
              <a:schemeClr val="bg1">
                <a:lumMod val="50000"/>
              </a:schemeClr>
            </a:solidFill>
            <a:round/>
            <a:headEnd/>
            <a:tailEnd/>
          </a:ln>
        </p:spPr>
        <p:txBody>
          <a:bodyPr>
            <a:spAutoFit/>
          </a:bodyPr>
          <a:lstStyle/>
          <a:p>
            <a:pPr>
              <a:defRPr/>
            </a:pPr>
            <a:r>
              <a:rPr lang="es-MX" dirty="0">
                <a:ea typeface="ＭＳ Ｐゴシック" charset="-128"/>
              </a:rPr>
              <a:t>Se registran los resultados de las actas de cómputo distrital de la circunscripción. </a:t>
            </a:r>
            <a:endParaRPr lang="es-ES" dirty="0">
              <a:ea typeface="ＭＳ Ｐゴシック" charset="-128"/>
            </a:endParaRPr>
          </a:p>
        </p:txBody>
      </p:sp>
      <p:sp>
        <p:nvSpPr>
          <p:cNvPr id="47110" name="AutoShape 7"/>
          <p:cNvSpPr>
            <a:spLocks noChangeArrowheads="1"/>
          </p:cNvSpPr>
          <p:nvPr/>
        </p:nvSpPr>
        <p:spPr bwMode="auto">
          <a:xfrm>
            <a:off x="1403350" y="3933825"/>
            <a:ext cx="6384925" cy="728663"/>
          </a:xfrm>
          <a:prstGeom prst="roundRect">
            <a:avLst>
              <a:gd name="adj" fmla="val 16667"/>
            </a:avLst>
          </a:prstGeom>
          <a:noFill/>
          <a:ln w="28575" algn="ctr">
            <a:solidFill>
              <a:schemeClr val="bg1">
                <a:lumMod val="50000"/>
              </a:schemeClr>
            </a:solidFill>
            <a:round/>
            <a:headEnd/>
            <a:tailEnd/>
          </a:ln>
        </p:spPr>
        <p:txBody>
          <a:bodyPr>
            <a:spAutoFit/>
          </a:bodyPr>
          <a:lstStyle/>
          <a:p>
            <a:pPr algn="just">
              <a:defRPr/>
            </a:pPr>
            <a:r>
              <a:rPr lang="es-MX" dirty="0">
                <a:ea typeface="ＭＳ Ｐゴシック" charset="-128"/>
              </a:rPr>
              <a:t>La suma de esos resultados constituye el cómputo de la votación total emitida en la circunscripción plurinominal.</a:t>
            </a:r>
            <a:endParaRPr lang="es-ES" dirty="0">
              <a:ea typeface="ＭＳ Ｐゴシック" charset="-128"/>
            </a:endParaRPr>
          </a:p>
        </p:txBody>
      </p:sp>
      <p:sp>
        <p:nvSpPr>
          <p:cNvPr id="47111" name="AutoShape 8"/>
          <p:cNvSpPr>
            <a:spLocks noChangeArrowheads="1"/>
          </p:cNvSpPr>
          <p:nvPr/>
        </p:nvSpPr>
        <p:spPr bwMode="auto">
          <a:xfrm>
            <a:off x="1411288" y="5013325"/>
            <a:ext cx="6375400" cy="728663"/>
          </a:xfrm>
          <a:prstGeom prst="roundRect">
            <a:avLst>
              <a:gd name="adj" fmla="val 16667"/>
            </a:avLst>
          </a:prstGeom>
          <a:noFill/>
          <a:ln w="28575" algn="ctr">
            <a:solidFill>
              <a:schemeClr val="bg1">
                <a:lumMod val="50000"/>
              </a:schemeClr>
            </a:solidFill>
            <a:round/>
            <a:headEnd/>
            <a:tailEnd/>
          </a:ln>
        </p:spPr>
        <p:txBody>
          <a:bodyPr>
            <a:spAutoFit/>
          </a:bodyPr>
          <a:lstStyle/>
          <a:p>
            <a:pPr algn="just">
              <a:defRPr/>
            </a:pPr>
            <a:r>
              <a:rPr lang="es-MX" dirty="0">
                <a:ea typeface="ＭＳ Ｐゴシック" charset="-128"/>
              </a:rPr>
              <a:t>Se anotan en el acta circunstanciada de la sesión los resultados del cómputo y los incidentes que ocurrieran.</a:t>
            </a:r>
            <a:endParaRPr lang="es-ES" dirty="0">
              <a:ea typeface="ＭＳ Ｐゴシック" charset="-128"/>
            </a:endParaRPr>
          </a:p>
        </p:txBody>
      </p:sp>
      <p:sp>
        <p:nvSpPr>
          <p:cNvPr id="40968" name="AutoShape 9"/>
          <p:cNvSpPr>
            <a:spLocks noChangeArrowheads="1"/>
          </p:cNvSpPr>
          <p:nvPr/>
        </p:nvSpPr>
        <p:spPr bwMode="auto">
          <a:xfrm>
            <a:off x="4140200" y="4652963"/>
            <a:ext cx="792163" cy="369887"/>
          </a:xfrm>
          <a:prstGeom prst="downArrow">
            <a:avLst>
              <a:gd name="adj1" fmla="val 50000"/>
              <a:gd name="adj2" fmla="val 25000"/>
            </a:avLst>
          </a:prstGeom>
          <a:solidFill>
            <a:srgbClr val="04502E"/>
          </a:solidFill>
          <a:ln w="9525" algn="ctr">
            <a:solidFill>
              <a:srgbClr val="04502E"/>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MX" altLang="es-MX"/>
          </a:p>
        </p:txBody>
      </p:sp>
      <p:sp>
        <p:nvSpPr>
          <p:cNvPr id="40969" name="AutoShape 10"/>
          <p:cNvSpPr>
            <a:spLocks noChangeArrowheads="1"/>
          </p:cNvSpPr>
          <p:nvPr/>
        </p:nvSpPr>
        <p:spPr bwMode="auto">
          <a:xfrm>
            <a:off x="4140200" y="3573463"/>
            <a:ext cx="792163" cy="361950"/>
          </a:xfrm>
          <a:prstGeom prst="downArrow">
            <a:avLst>
              <a:gd name="adj1" fmla="val 50000"/>
              <a:gd name="adj2" fmla="val 25000"/>
            </a:avLst>
          </a:prstGeom>
          <a:solidFill>
            <a:srgbClr val="04502E"/>
          </a:solidFill>
          <a:ln w="9525" algn="ctr">
            <a:solidFill>
              <a:srgbClr val="04502E"/>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MX" altLang="es-MX"/>
          </a:p>
        </p:txBody>
      </p:sp>
      <p:sp>
        <p:nvSpPr>
          <p:cNvPr id="40970" name="8 Marcador de contenido"/>
          <p:cNvSpPr>
            <a:spLocks/>
          </p:cNvSpPr>
          <p:nvPr/>
        </p:nvSpPr>
        <p:spPr bwMode="auto">
          <a:xfrm>
            <a:off x="4932363" y="6165850"/>
            <a:ext cx="2735262"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rgbClr val="632523"/>
              </a:buClr>
            </a:pPr>
            <a:r>
              <a:rPr lang="es-MX" altLang="es-MX" sz="1200"/>
              <a:t>Artículos  322 a 324  de la LGIPE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6 Rectángulo"/>
          <p:cNvSpPr>
            <a:spLocks noChangeArrowheads="1"/>
          </p:cNvSpPr>
          <p:nvPr/>
        </p:nvSpPr>
        <p:spPr bwMode="auto">
          <a:xfrm>
            <a:off x="785813" y="549275"/>
            <a:ext cx="83581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latin typeface="Antique Olive"/>
              </a:rPr>
              <a:t>Principios rectores de la función electoral </a:t>
            </a:r>
            <a:endParaRPr lang="es-ES" altLang="es-MX" sz="2400" b="1">
              <a:latin typeface="Antique Olive"/>
            </a:endParaRPr>
          </a:p>
        </p:txBody>
      </p:sp>
      <p:sp>
        <p:nvSpPr>
          <p:cNvPr id="5123" name="8 Marcador de contenido"/>
          <p:cNvSpPr>
            <a:spLocks/>
          </p:cNvSpPr>
          <p:nvPr/>
        </p:nvSpPr>
        <p:spPr bwMode="auto">
          <a:xfrm>
            <a:off x="755650" y="1484313"/>
            <a:ext cx="187166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lnSpc>
                <a:spcPct val="150000"/>
              </a:lnSpc>
              <a:spcBef>
                <a:spcPct val="20000"/>
              </a:spcBef>
              <a:buClr>
                <a:srgbClr val="632523"/>
              </a:buClr>
              <a:buFontTx/>
              <a:buChar char="•"/>
            </a:pPr>
            <a:r>
              <a:rPr lang="es-MX" altLang="es-MX" sz="2000"/>
              <a:t> Certeza </a:t>
            </a:r>
          </a:p>
        </p:txBody>
      </p:sp>
      <p:sp>
        <p:nvSpPr>
          <p:cNvPr id="5124" name="8 Marcador de contenido"/>
          <p:cNvSpPr>
            <a:spLocks/>
          </p:cNvSpPr>
          <p:nvPr/>
        </p:nvSpPr>
        <p:spPr bwMode="auto">
          <a:xfrm>
            <a:off x="5653088" y="1484313"/>
            <a:ext cx="2303462"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lnSpc>
                <a:spcPct val="150000"/>
              </a:lnSpc>
              <a:spcBef>
                <a:spcPct val="20000"/>
              </a:spcBef>
              <a:buClr>
                <a:srgbClr val="632523"/>
              </a:buClr>
              <a:buFontTx/>
              <a:buChar char="•"/>
            </a:pPr>
            <a:r>
              <a:rPr lang="es-MX" altLang="es-MX" sz="2000"/>
              <a:t> Independencia</a:t>
            </a:r>
          </a:p>
        </p:txBody>
      </p:sp>
      <p:sp>
        <p:nvSpPr>
          <p:cNvPr id="5125" name="8 Marcador de contenido"/>
          <p:cNvSpPr>
            <a:spLocks/>
          </p:cNvSpPr>
          <p:nvPr/>
        </p:nvSpPr>
        <p:spPr bwMode="auto">
          <a:xfrm>
            <a:off x="3059113" y="2276475"/>
            <a:ext cx="1871662" cy="92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20000"/>
              </a:spcBef>
              <a:buClr>
                <a:srgbClr val="632523"/>
              </a:buClr>
              <a:buFontTx/>
              <a:buChar char="•"/>
            </a:pPr>
            <a:r>
              <a:rPr lang="es-MX" altLang="es-MX" sz="2000"/>
              <a:t> Máxima publicidad</a:t>
            </a:r>
          </a:p>
        </p:txBody>
      </p:sp>
      <p:sp>
        <p:nvSpPr>
          <p:cNvPr id="5126" name="8 Marcador de contenido"/>
          <p:cNvSpPr>
            <a:spLocks/>
          </p:cNvSpPr>
          <p:nvPr/>
        </p:nvSpPr>
        <p:spPr bwMode="auto">
          <a:xfrm>
            <a:off x="755650" y="2352675"/>
            <a:ext cx="2160588"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lnSpc>
                <a:spcPct val="150000"/>
              </a:lnSpc>
              <a:spcBef>
                <a:spcPct val="20000"/>
              </a:spcBef>
              <a:buClr>
                <a:srgbClr val="632523"/>
              </a:buClr>
              <a:buFontTx/>
              <a:buChar char="•"/>
            </a:pPr>
            <a:r>
              <a:rPr lang="es-MX" altLang="es-MX" sz="2000"/>
              <a:t> Imparcialidad</a:t>
            </a:r>
          </a:p>
        </p:txBody>
      </p:sp>
      <p:sp>
        <p:nvSpPr>
          <p:cNvPr id="5127" name="8 Marcador de contenido"/>
          <p:cNvSpPr>
            <a:spLocks/>
          </p:cNvSpPr>
          <p:nvPr/>
        </p:nvSpPr>
        <p:spPr bwMode="auto">
          <a:xfrm>
            <a:off x="3060700" y="1484313"/>
            <a:ext cx="18002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lnSpc>
                <a:spcPct val="150000"/>
              </a:lnSpc>
              <a:spcBef>
                <a:spcPct val="20000"/>
              </a:spcBef>
              <a:buClr>
                <a:srgbClr val="632523"/>
              </a:buClr>
              <a:buFontTx/>
              <a:buChar char="•"/>
            </a:pPr>
            <a:r>
              <a:rPr lang="es-MX" altLang="es-MX" sz="2000"/>
              <a:t> Legalidad</a:t>
            </a:r>
          </a:p>
        </p:txBody>
      </p:sp>
      <p:sp>
        <p:nvSpPr>
          <p:cNvPr id="5128" name="8 Marcador de contenido"/>
          <p:cNvSpPr>
            <a:spLocks/>
          </p:cNvSpPr>
          <p:nvPr/>
        </p:nvSpPr>
        <p:spPr bwMode="auto">
          <a:xfrm>
            <a:off x="5795963" y="3140075"/>
            <a:ext cx="2592387"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632523"/>
              </a:buClr>
            </a:pPr>
            <a:r>
              <a:rPr lang="es-MX" altLang="es-MX" sz="1200" i="1"/>
              <a:t>Artículo 41, Base V, de la CPEUM</a:t>
            </a:r>
          </a:p>
        </p:txBody>
      </p:sp>
      <p:sp>
        <p:nvSpPr>
          <p:cNvPr id="5129" name="Line 15"/>
          <p:cNvSpPr>
            <a:spLocks noChangeShapeType="1"/>
          </p:cNvSpPr>
          <p:nvPr/>
        </p:nvSpPr>
        <p:spPr bwMode="auto">
          <a:xfrm>
            <a:off x="684213" y="3643313"/>
            <a:ext cx="7848600" cy="0"/>
          </a:xfrm>
          <a:prstGeom prst="line">
            <a:avLst/>
          </a:prstGeom>
          <a:noFill/>
          <a:ln w="25400">
            <a:solidFill>
              <a:srgbClr val="0E502B"/>
            </a:solidFill>
            <a:prstDash val="dash"/>
            <a:round/>
            <a:headEnd/>
            <a:tailEnd/>
          </a:ln>
          <a:extLst>
            <a:ext uri="{909E8E84-426E-40DD-AFC4-6F175D3DCCD1}">
              <a14:hiddenFill xmlns="" xmlns:a14="http://schemas.microsoft.com/office/drawing/2010/main">
                <a:noFill/>
              </a14:hiddenFill>
            </a:ext>
          </a:extLst>
        </p:spPr>
        <p:txBody>
          <a:bodyPr/>
          <a:lstStyle/>
          <a:p>
            <a:endParaRPr lang="es-MX"/>
          </a:p>
        </p:txBody>
      </p:sp>
      <p:sp>
        <p:nvSpPr>
          <p:cNvPr id="5130" name="8 Marcador de contenido"/>
          <p:cNvSpPr>
            <a:spLocks/>
          </p:cNvSpPr>
          <p:nvPr/>
        </p:nvSpPr>
        <p:spPr bwMode="auto">
          <a:xfrm>
            <a:off x="468313" y="5014913"/>
            <a:ext cx="3024187" cy="433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632523"/>
              </a:buClr>
              <a:buFontTx/>
              <a:buChar char="•"/>
            </a:pPr>
            <a:r>
              <a:rPr lang="es-MX" altLang="es-MX" sz="1600"/>
              <a:t> Equidad en el financiamiento de los partidos políticos y sus campañas  </a:t>
            </a:r>
          </a:p>
        </p:txBody>
      </p:sp>
      <p:sp>
        <p:nvSpPr>
          <p:cNvPr id="5131" name="8 Marcador de contenido"/>
          <p:cNvSpPr>
            <a:spLocks/>
          </p:cNvSpPr>
          <p:nvPr/>
        </p:nvSpPr>
        <p:spPr bwMode="auto">
          <a:xfrm>
            <a:off x="4787900" y="4313238"/>
            <a:ext cx="3384550"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90000"/>
              </a:lnSpc>
              <a:spcBef>
                <a:spcPct val="20000"/>
              </a:spcBef>
              <a:buClr>
                <a:srgbClr val="632523"/>
              </a:buClr>
              <a:buFontTx/>
              <a:buChar char="•"/>
            </a:pPr>
            <a:r>
              <a:rPr lang="es-MX" altLang="es-MX" sz="1600"/>
              <a:t> Control de la constitucionalidad de actos y resoluciones electorales</a:t>
            </a:r>
          </a:p>
        </p:txBody>
      </p:sp>
      <p:sp>
        <p:nvSpPr>
          <p:cNvPr id="5132" name="8 Marcador de contenido"/>
          <p:cNvSpPr>
            <a:spLocks/>
          </p:cNvSpPr>
          <p:nvPr/>
        </p:nvSpPr>
        <p:spPr bwMode="auto">
          <a:xfrm>
            <a:off x="3678238" y="5637213"/>
            <a:ext cx="2232025"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90000"/>
              </a:lnSpc>
              <a:spcBef>
                <a:spcPct val="20000"/>
              </a:spcBef>
              <a:buClr>
                <a:srgbClr val="632523"/>
              </a:buClr>
              <a:buFontTx/>
              <a:buChar char="•"/>
            </a:pPr>
            <a:r>
              <a:rPr lang="es-MX" altLang="es-MX" sz="1600"/>
              <a:t> Voto universal, libre, secreto y directo</a:t>
            </a:r>
          </a:p>
        </p:txBody>
      </p:sp>
      <p:sp>
        <p:nvSpPr>
          <p:cNvPr id="5133" name="8 Marcador de contenido"/>
          <p:cNvSpPr>
            <a:spLocks/>
          </p:cNvSpPr>
          <p:nvPr/>
        </p:nvSpPr>
        <p:spPr bwMode="auto">
          <a:xfrm>
            <a:off x="3635375" y="5045075"/>
            <a:ext cx="2303463"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90000"/>
              </a:lnSpc>
              <a:spcBef>
                <a:spcPct val="20000"/>
              </a:spcBef>
              <a:buClr>
                <a:srgbClr val="632523"/>
              </a:buClr>
              <a:buFontTx/>
              <a:buChar char="•"/>
            </a:pPr>
            <a:r>
              <a:rPr lang="es-MX" altLang="es-MX" sz="1600"/>
              <a:t> Elecciones libres, auténticas y periódicas</a:t>
            </a:r>
          </a:p>
        </p:txBody>
      </p:sp>
      <p:sp>
        <p:nvSpPr>
          <p:cNvPr id="5134" name="8 Marcador de contenido"/>
          <p:cNvSpPr>
            <a:spLocks/>
          </p:cNvSpPr>
          <p:nvPr/>
        </p:nvSpPr>
        <p:spPr bwMode="auto">
          <a:xfrm>
            <a:off x="6011863" y="5006975"/>
            <a:ext cx="2016125" cy="71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632523"/>
              </a:buClr>
              <a:buFontTx/>
              <a:buChar char="•"/>
            </a:pPr>
            <a:r>
              <a:rPr lang="es-MX" altLang="es-MX" sz="1600"/>
              <a:t> Definitividad</a:t>
            </a:r>
          </a:p>
          <a:p>
            <a:pPr eaLnBrk="1" hangingPunct="1">
              <a:spcBef>
                <a:spcPct val="20000"/>
              </a:spcBef>
              <a:buClr>
                <a:srgbClr val="632523"/>
              </a:buClr>
            </a:pPr>
            <a:r>
              <a:rPr lang="es-MX" altLang="es-MX" sz="1200" i="1"/>
              <a:t>Tesis XII/2001 del TEPJF</a:t>
            </a:r>
          </a:p>
        </p:txBody>
      </p:sp>
      <p:sp>
        <p:nvSpPr>
          <p:cNvPr id="5135" name="Text Box 18"/>
          <p:cNvSpPr txBox="1">
            <a:spLocks noChangeArrowheads="1"/>
          </p:cNvSpPr>
          <p:nvPr/>
        </p:nvSpPr>
        <p:spPr bwMode="auto">
          <a:xfrm>
            <a:off x="250825" y="6021388"/>
            <a:ext cx="3384550"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50000"/>
              </a:spcBef>
            </a:pPr>
            <a:r>
              <a:rPr lang="es-ES" altLang="es-MX" sz="1000"/>
              <a:t>Tesis X/2001</a:t>
            </a:r>
            <a:r>
              <a:rPr lang="es-MX" altLang="es-MX" sz="1000"/>
              <a:t> </a:t>
            </a:r>
            <a:r>
              <a:rPr lang="es-ES" altLang="es-MX" sz="1000"/>
              <a:t>del TEPJF. Elecciones. Principios constitucionales y legales que se deben observar para que cualquier tipo de elección sea considerada válida.</a:t>
            </a:r>
          </a:p>
        </p:txBody>
      </p:sp>
      <p:sp>
        <p:nvSpPr>
          <p:cNvPr id="5136" name="15 CuadroTexto"/>
          <p:cNvSpPr txBox="1">
            <a:spLocks noChangeArrowheads="1"/>
          </p:cNvSpPr>
          <p:nvPr/>
        </p:nvSpPr>
        <p:spPr bwMode="auto">
          <a:xfrm>
            <a:off x="179388" y="908050"/>
            <a:ext cx="3000375"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200"/>
              <a:t>Principios explícitos</a:t>
            </a:r>
          </a:p>
        </p:txBody>
      </p:sp>
      <p:sp>
        <p:nvSpPr>
          <p:cNvPr id="5137" name="16 CuadroTexto"/>
          <p:cNvSpPr txBox="1">
            <a:spLocks noChangeArrowheads="1"/>
          </p:cNvSpPr>
          <p:nvPr/>
        </p:nvSpPr>
        <p:spPr bwMode="auto">
          <a:xfrm>
            <a:off x="250825" y="3644900"/>
            <a:ext cx="3000375"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200"/>
              <a:t>Principios implícitos</a:t>
            </a:r>
          </a:p>
        </p:txBody>
      </p:sp>
      <p:sp>
        <p:nvSpPr>
          <p:cNvPr id="5138" name="8 Marcador de contenido"/>
          <p:cNvSpPr>
            <a:spLocks/>
          </p:cNvSpPr>
          <p:nvPr/>
        </p:nvSpPr>
        <p:spPr bwMode="auto">
          <a:xfrm>
            <a:off x="3708400" y="3716338"/>
            <a:ext cx="4176713" cy="633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90000"/>
              </a:lnSpc>
              <a:spcBef>
                <a:spcPct val="20000"/>
              </a:spcBef>
              <a:buClr>
                <a:srgbClr val="632523"/>
              </a:buClr>
              <a:buFontTx/>
              <a:buChar char="•"/>
            </a:pPr>
            <a:r>
              <a:rPr lang="es-MX" altLang="es-MX" sz="1600"/>
              <a:t> Organización de las elecciones a través de un órgano público y  autónomo </a:t>
            </a:r>
          </a:p>
        </p:txBody>
      </p:sp>
      <p:sp>
        <p:nvSpPr>
          <p:cNvPr id="5139" name="8 Marcador de contenido"/>
          <p:cNvSpPr>
            <a:spLocks/>
          </p:cNvSpPr>
          <p:nvPr/>
        </p:nvSpPr>
        <p:spPr bwMode="auto">
          <a:xfrm>
            <a:off x="250825" y="4292600"/>
            <a:ext cx="4176713" cy="63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90000"/>
              </a:lnSpc>
              <a:spcBef>
                <a:spcPct val="20000"/>
              </a:spcBef>
              <a:buClr>
                <a:srgbClr val="632523"/>
              </a:buClr>
              <a:buFontTx/>
              <a:buChar char="•"/>
            </a:pPr>
            <a:r>
              <a:rPr lang="es-MX" altLang="es-MX" sz="1600"/>
              <a:t> Equidad en el acceso de los partidos políticos a los medios de comunicación social. </a:t>
            </a:r>
          </a:p>
        </p:txBody>
      </p:sp>
      <p:sp>
        <p:nvSpPr>
          <p:cNvPr id="5140" name="8 Marcador de contenido"/>
          <p:cNvSpPr>
            <a:spLocks/>
          </p:cNvSpPr>
          <p:nvPr/>
        </p:nvSpPr>
        <p:spPr bwMode="auto">
          <a:xfrm>
            <a:off x="5651500" y="2276475"/>
            <a:ext cx="187166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lnSpc>
                <a:spcPct val="150000"/>
              </a:lnSpc>
              <a:spcBef>
                <a:spcPct val="20000"/>
              </a:spcBef>
              <a:buClr>
                <a:srgbClr val="632523"/>
              </a:buClr>
              <a:buFontTx/>
              <a:buChar char="•"/>
            </a:pPr>
            <a:r>
              <a:rPr lang="es-MX" altLang="es-MX" sz="2000"/>
              <a:t> Objetividad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6 Rectángulo"/>
          <p:cNvSpPr>
            <a:spLocks noChangeArrowheads="1"/>
          </p:cNvSpPr>
          <p:nvPr/>
        </p:nvSpPr>
        <p:spPr bwMode="auto">
          <a:xfrm>
            <a:off x="285750" y="-26988"/>
            <a:ext cx="8858250"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rPr>
              <a:t>Emisión de declaraciones y constancias</a:t>
            </a:r>
          </a:p>
        </p:txBody>
      </p:sp>
      <p:sp>
        <p:nvSpPr>
          <p:cNvPr id="41987" name="AutoShape 5"/>
          <p:cNvSpPr>
            <a:spLocks noChangeArrowheads="1"/>
          </p:cNvSpPr>
          <p:nvPr/>
        </p:nvSpPr>
        <p:spPr bwMode="auto">
          <a:xfrm>
            <a:off x="998538" y="1422400"/>
            <a:ext cx="1557337" cy="661988"/>
          </a:xfrm>
          <a:prstGeom prst="roundRect">
            <a:avLst>
              <a:gd name="adj" fmla="val 16667"/>
            </a:avLst>
          </a:prstGeom>
          <a:solidFill>
            <a:srgbClr val="EAEAEA"/>
          </a:solidFill>
          <a:ln w="28575" algn="ctr">
            <a:solidFill>
              <a:srgbClr val="04502E"/>
            </a:solidFill>
            <a:round/>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600"/>
              <a:t>Consejos distritales</a:t>
            </a:r>
            <a:endParaRPr lang="es-ES" altLang="es-MX" sz="1600"/>
          </a:p>
        </p:txBody>
      </p:sp>
      <p:sp>
        <p:nvSpPr>
          <p:cNvPr id="40964" name="AutoShape 8"/>
          <p:cNvSpPr>
            <a:spLocks noChangeArrowheads="1"/>
          </p:cNvSpPr>
          <p:nvPr/>
        </p:nvSpPr>
        <p:spPr bwMode="auto">
          <a:xfrm rot="-6270491">
            <a:off x="2969419" y="1115219"/>
            <a:ext cx="288925" cy="757237"/>
          </a:xfrm>
          <a:prstGeom prst="downArrow">
            <a:avLst>
              <a:gd name="adj1" fmla="val 50000"/>
              <a:gd name="adj2" fmla="val 65522"/>
            </a:avLst>
          </a:prstGeom>
          <a:solidFill>
            <a:schemeClr val="bg2">
              <a:lumMod val="60000"/>
              <a:lumOff val="40000"/>
            </a:schemeClr>
          </a:solidFill>
          <a:ln w="9525" algn="ctr">
            <a:solidFill>
              <a:srgbClr val="04502E"/>
            </a:solidFill>
            <a:miter lim="800000"/>
            <a:headEnd/>
            <a:tailEnd/>
          </a:ln>
        </p:spPr>
        <p:txBody>
          <a:bodyPr vert="eaVert" wrap="none" anchor="ctr"/>
          <a:lstStyle/>
          <a:p>
            <a:pPr>
              <a:defRPr/>
            </a:pPr>
            <a:r>
              <a:rPr lang="es-MX" sz="1200" b="1" dirty="0">
                <a:ea typeface="ＭＳ Ｐゴシック" charset="-128"/>
              </a:rPr>
              <a:t>emiten</a:t>
            </a:r>
            <a:endParaRPr lang="es-ES" sz="1200" b="1" dirty="0">
              <a:ea typeface="ＭＳ Ｐゴシック" charset="-128"/>
            </a:endParaRPr>
          </a:p>
        </p:txBody>
      </p:sp>
      <p:sp>
        <p:nvSpPr>
          <p:cNvPr id="40965" name="AutoShape 10"/>
          <p:cNvSpPr>
            <a:spLocks noChangeArrowheads="1"/>
          </p:cNvSpPr>
          <p:nvPr/>
        </p:nvSpPr>
        <p:spPr bwMode="auto">
          <a:xfrm rot="-4498560">
            <a:off x="2969419" y="1691482"/>
            <a:ext cx="288925" cy="757237"/>
          </a:xfrm>
          <a:prstGeom prst="downArrow">
            <a:avLst>
              <a:gd name="adj1" fmla="val 50000"/>
              <a:gd name="adj2" fmla="val 65522"/>
            </a:avLst>
          </a:prstGeom>
          <a:solidFill>
            <a:schemeClr val="bg2">
              <a:lumMod val="60000"/>
              <a:lumOff val="40000"/>
            </a:schemeClr>
          </a:solidFill>
          <a:ln w="9525" algn="ctr">
            <a:solidFill>
              <a:srgbClr val="04502E"/>
            </a:solidFill>
            <a:miter lim="800000"/>
            <a:headEnd/>
            <a:tailEnd/>
          </a:ln>
        </p:spPr>
        <p:txBody>
          <a:bodyPr vert="eaVert" wrap="none" anchor="ctr"/>
          <a:lstStyle/>
          <a:p>
            <a:pPr>
              <a:defRPr/>
            </a:pPr>
            <a:r>
              <a:rPr lang="es-MX" sz="1200" b="1" dirty="0">
                <a:ea typeface="ＭＳ Ｐゴシック" charset="-128"/>
              </a:rPr>
              <a:t>expiden</a:t>
            </a:r>
            <a:endParaRPr lang="es-ES" sz="1200" b="1" dirty="0">
              <a:ea typeface="ＭＳ Ｐゴシック" charset="-128"/>
            </a:endParaRPr>
          </a:p>
        </p:txBody>
      </p:sp>
      <p:sp>
        <p:nvSpPr>
          <p:cNvPr id="41990" name="6 Rectángulo"/>
          <p:cNvSpPr>
            <a:spLocks noChangeArrowheads="1"/>
          </p:cNvSpPr>
          <p:nvPr/>
        </p:nvSpPr>
        <p:spPr bwMode="auto">
          <a:xfrm>
            <a:off x="3563938" y="1071563"/>
            <a:ext cx="4537075"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Font typeface="Wingdings" pitchFamily="2" charset="2"/>
              <a:buChar char="§"/>
            </a:pPr>
            <a:r>
              <a:rPr lang="es-MX" altLang="es-MX" sz="1600"/>
              <a:t> la declaración de validez de la elección de </a:t>
            </a:r>
            <a:r>
              <a:rPr lang="es-MX" altLang="es-MX" sz="1600" b="1"/>
              <a:t>diputados de mayoría relativa.</a:t>
            </a:r>
          </a:p>
        </p:txBody>
      </p:sp>
      <p:sp>
        <p:nvSpPr>
          <p:cNvPr id="41991" name="6 Rectángulo"/>
          <p:cNvSpPr>
            <a:spLocks noChangeArrowheads="1"/>
          </p:cNvSpPr>
          <p:nvPr/>
        </p:nvSpPr>
        <p:spPr bwMode="auto">
          <a:xfrm>
            <a:off x="3563938" y="1854200"/>
            <a:ext cx="4392612"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Font typeface="Wingdings" pitchFamily="2" charset="2"/>
              <a:buChar char="§"/>
            </a:pPr>
            <a:r>
              <a:rPr lang="es-MX" altLang="es-MX" sz="1600"/>
              <a:t> las constancias de mayoría y validez a la fórmula que haya obtenido el triunfo.</a:t>
            </a:r>
          </a:p>
        </p:txBody>
      </p:sp>
      <p:sp>
        <p:nvSpPr>
          <p:cNvPr id="41992" name="AutoShape 14"/>
          <p:cNvSpPr>
            <a:spLocks noChangeArrowheads="1"/>
          </p:cNvSpPr>
          <p:nvPr/>
        </p:nvSpPr>
        <p:spPr bwMode="auto">
          <a:xfrm>
            <a:off x="395288" y="3213100"/>
            <a:ext cx="1557337" cy="661988"/>
          </a:xfrm>
          <a:prstGeom prst="roundRect">
            <a:avLst>
              <a:gd name="adj" fmla="val 16667"/>
            </a:avLst>
          </a:prstGeom>
          <a:solidFill>
            <a:srgbClr val="EAEAEA"/>
          </a:solidFill>
          <a:ln w="28575" algn="ctr">
            <a:solidFill>
              <a:srgbClr val="04502E"/>
            </a:solidFill>
            <a:round/>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600"/>
              <a:t>Consejos locales</a:t>
            </a:r>
            <a:endParaRPr lang="es-ES" altLang="es-MX" sz="1600"/>
          </a:p>
        </p:txBody>
      </p:sp>
      <p:sp>
        <p:nvSpPr>
          <p:cNvPr id="40969" name="AutoShape 15"/>
          <p:cNvSpPr>
            <a:spLocks noChangeArrowheads="1"/>
          </p:cNvSpPr>
          <p:nvPr/>
        </p:nvSpPr>
        <p:spPr bwMode="auto">
          <a:xfrm rot="-6270491">
            <a:off x="2223294" y="2848769"/>
            <a:ext cx="288925" cy="757237"/>
          </a:xfrm>
          <a:prstGeom prst="downArrow">
            <a:avLst>
              <a:gd name="adj1" fmla="val 50000"/>
              <a:gd name="adj2" fmla="val 65522"/>
            </a:avLst>
          </a:prstGeom>
          <a:solidFill>
            <a:schemeClr val="bg2">
              <a:lumMod val="60000"/>
              <a:lumOff val="40000"/>
            </a:schemeClr>
          </a:solidFill>
          <a:ln w="9525" algn="ctr">
            <a:solidFill>
              <a:srgbClr val="04502E"/>
            </a:solidFill>
            <a:miter lim="800000"/>
            <a:headEnd/>
            <a:tailEnd/>
          </a:ln>
        </p:spPr>
        <p:txBody>
          <a:bodyPr vert="eaVert" wrap="none" anchor="ctr"/>
          <a:lstStyle/>
          <a:p>
            <a:pPr>
              <a:defRPr/>
            </a:pPr>
            <a:r>
              <a:rPr lang="es-MX" sz="1200" b="1" dirty="0">
                <a:ea typeface="ＭＳ Ｐゴシック" charset="-128"/>
              </a:rPr>
              <a:t>emiten</a:t>
            </a:r>
            <a:endParaRPr lang="es-ES" sz="1200" b="1" dirty="0">
              <a:ea typeface="ＭＳ Ｐゴシック" charset="-128"/>
            </a:endParaRPr>
          </a:p>
        </p:txBody>
      </p:sp>
      <p:sp>
        <p:nvSpPr>
          <p:cNvPr id="40970" name="AutoShape 16"/>
          <p:cNvSpPr>
            <a:spLocks noChangeArrowheads="1"/>
          </p:cNvSpPr>
          <p:nvPr/>
        </p:nvSpPr>
        <p:spPr bwMode="auto">
          <a:xfrm rot="-4498560">
            <a:off x="2223294" y="3491707"/>
            <a:ext cx="288925" cy="757237"/>
          </a:xfrm>
          <a:prstGeom prst="downArrow">
            <a:avLst>
              <a:gd name="adj1" fmla="val 50000"/>
              <a:gd name="adj2" fmla="val 65522"/>
            </a:avLst>
          </a:prstGeom>
          <a:solidFill>
            <a:schemeClr val="bg2">
              <a:lumMod val="60000"/>
              <a:lumOff val="40000"/>
            </a:schemeClr>
          </a:solidFill>
          <a:ln w="9525" algn="ctr">
            <a:solidFill>
              <a:srgbClr val="04502E"/>
            </a:solidFill>
            <a:miter lim="800000"/>
            <a:headEnd/>
            <a:tailEnd/>
          </a:ln>
        </p:spPr>
        <p:txBody>
          <a:bodyPr vert="eaVert" wrap="none" anchor="ctr"/>
          <a:lstStyle/>
          <a:p>
            <a:pPr>
              <a:defRPr/>
            </a:pPr>
            <a:r>
              <a:rPr lang="es-MX" sz="1200" b="1" dirty="0">
                <a:ea typeface="ＭＳ Ｐゴシック" charset="-128"/>
              </a:rPr>
              <a:t>expiden</a:t>
            </a:r>
            <a:endParaRPr lang="es-ES" sz="1200" b="1" dirty="0">
              <a:ea typeface="ＭＳ Ｐゴシック" charset="-128"/>
            </a:endParaRPr>
          </a:p>
        </p:txBody>
      </p:sp>
      <p:sp>
        <p:nvSpPr>
          <p:cNvPr id="41995" name="6 Rectángulo"/>
          <p:cNvSpPr>
            <a:spLocks noChangeArrowheads="1"/>
          </p:cNvSpPr>
          <p:nvPr/>
        </p:nvSpPr>
        <p:spPr bwMode="auto">
          <a:xfrm>
            <a:off x="2817813" y="2705100"/>
            <a:ext cx="5643562"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Font typeface="Wingdings" pitchFamily="2" charset="2"/>
              <a:buChar char="§"/>
            </a:pPr>
            <a:r>
              <a:rPr lang="es-MX" altLang="es-MX" sz="1600"/>
              <a:t> la declaración de validez de la elección de </a:t>
            </a:r>
            <a:r>
              <a:rPr lang="es-MX" altLang="es-MX" sz="1600" b="1"/>
              <a:t>senadores de mayoría relativa.</a:t>
            </a:r>
          </a:p>
        </p:txBody>
      </p:sp>
      <p:sp>
        <p:nvSpPr>
          <p:cNvPr id="41996" name="6 Rectángulo"/>
          <p:cNvSpPr>
            <a:spLocks noChangeArrowheads="1"/>
          </p:cNvSpPr>
          <p:nvPr/>
        </p:nvSpPr>
        <p:spPr bwMode="auto">
          <a:xfrm>
            <a:off x="2817813" y="3438525"/>
            <a:ext cx="5643562"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Font typeface="Wingdings" pitchFamily="2" charset="2"/>
              <a:buChar char="§"/>
            </a:pPr>
            <a:r>
              <a:rPr lang="es-MX" altLang="es-MX" sz="1600"/>
              <a:t> las constancias de mayoría y validez a las fórmulas que hayan obtenido el triunfo, y la constancia de asignación de </a:t>
            </a:r>
            <a:r>
              <a:rPr lang="es-MX" altLang="es-MX" sz="1600" b="1"/>
              <a:t>primera minoría</a:t>
            </a:r>
            <a:r>
              <a:rPr lang="es-MX" altLang="es-MX" sz="1600"/>
              <a:t> (a la fórmula registrada en primer lugar por el partido que obtuvo el segundo lugar). </a:t>
            </a:r>
          </a:p>
        </p:txBody>
      </p:sp>
      <p:sp>
        <p:nvSpPr>
          <p:cNvPr id="41997" name="AutoShape 19"/>
          <p:cNvSpPr>
            <a:spLocks noChangeArrowheads="1"/>
          </p:cNvSpPr>
          <p:nvPr/>
        </p:nvSpPr>
        <p:spPr bwMode="auto">
          <a:xfrm>
            <a:off x="900113" y="4879975"/>
            <a:ext cx="1557337" cy="661988"/>
          </a:xfrm>
          <a:prstGeom prst="roundRect">
            <a:avLst>
              <a:gd name="adj" fmla="val 16667"/>
            </a:avLst>
          </a:prstGeom>
          <a:solidFill>
            <a:srgbClr val="EAEAEA"/>
          </a:solidFill>
          <a:ln w="28575" algn="ctr">
            <a:solidFill>
              <a:srgbClr val="04502E"/>
            </a:solidFill>
            <a:round/>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600"/>
              <a:t>Consejo  General</a:t>
            </a:r>
            <a:endParaRPr lang="es-ES" altLang="es-MX" sz="1600"/>
          </a:p>
        </p:txBody>
      </p:sp>
      <p:sp>
        <p:nvSpPr>
          <p:cNvPr id="40974" name="AutoShape 21"/>
          <p:cNvSpPr>
            <a:spLocks noChangeArrowheads="1"/>
          </p:cNvSpPr>
          <p:nvPr/>
        </p:nvSpPr>
        <p:spPr bwMode="auto">
          <a:xfrm rot="-5400000">
            <a:off x="2735262" y="4843463"/>
            <a:ext cx="288925" cy="647700"/>
          </a:xfrm>
          <a:prstGeom prst="downArrow">
            <a:avLst>
              <a:gd name="adj1" fmla="val 50000"/>
              <a:gd name="adj2" fmla="val 56044"/>
            </a:avLst>
          </a:prstGeom>
          <a:solidFill>
            <a:schemeClr val="bg2">
              <a:lumMod val="60000"/>
              <a:lumOff val="40000"/>
            </a:schemeClr>
          </a:solidFill>
          <a:ln w="9525" algn="ctr">
            <a:solidFill>
              <a:srgbClr val="04502E"/>
            </a:solidFill>
            <a:miter lim="800000"/>
            <a:headEnd/>
            <a:tailEnd/>
          </a:ln>
        </p:spPr>
        <p:txBody>
          <a:bodyPr vert="eaVert" wrap="none" anchor="ctr"/>
          <a:lstStyle/>
          <a:p>
            <a:pPr>
              <a:defRPr/>
            </a:pPr>
            <a:r>
              <a:rPr lang="es-MX" sz="1200" b="1" dirty="0">
                <a:ea typeface="ＭＳ Ｐゴシック" charset="-128"/>
              </a:rPr>
              <a:t>hace</a:t>
            </a:r>
            <a:endParaRPr lang="es-ES" sz="1200" b="1" dirty="0">
              <a:ea typeface="ＭＳ Ｐゴシック" charset="-128"/>
            </a:endParaRPr>
          </a:p>
        </p:txBody>
      </p:sp>
      <p:sp>
        <p:nvSpPr>
          <p:cNvPr id="41999" name="6 Rectángulo"/>
          <p:cNvSpPr>
            <a:spLocks noChangeArrowheads="1"/>
          </p:cNvSpPr>
          <p:nvPr/>
        </p:nvSpPr>
        <p:spPr bwMode="auto">
          <a:xfrm>
            <a:off x="3276600" y="4806950"/>
            <a:ext cx="5400675"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Font typeface="Wingdings" pitchFamily="2" charset="2"/>
              <a:buChar char="§"/>
            </a:pPr>
            <a:r>
              <a:rPr lang="es-MX" altLang="es-MX" sz="1600"/>
              <a:t> las asignaciones de </a:t>
            </a:r>
            <a:r>
              <a:rPr lang="es-MX" altLang="es-MX" sz="1600" b="1"/>
              <a:t>diputados y senadores de representación proporcional</a:t>
            </a:r>
            <a:r>
              <a:rPr lang="es-MX" altLang="es-MX" sz="1600"/>
              <a:t>, una vez que el TEPJF haya resuelto las impugnaciones presentadas </a:t>
            </a:r>
            <a:r>
              <a:rPr lang="es-MX" altLang="es-MX" sz="1400"/>
              <a:t>(límite 23 de julio)</a:t>
            </a:r>
            <a:r>
              <a:rPr lang="es-MX" altLang="es-MX" sz="1600"/>
              <a:t>. </a:t>
            </a:r>
            <a:r>
              <a:rPr lang="es-MX" altLang="es-MX" sz="1200"/>
              <a:t>Artículos 327 y 328 de  la LGIPE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6 Rectángulo"/>
          <p:cNvSpPr>
            <a:spLocks noChangeArrowheads="1"/>
          </p:cNvSpPr>
          <p:nvPr/>
        </p:nvSpPr>
        <p:spPr bwMode="auto">
          <a:xfrm>
            <a:off x="285750" y="-26988"/>
            <a:ext cx="8858250"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Impugnación de las elecciones de diputados</a:t>
            </a:r>
          </a:p>
        </p:txBody>
      </p:sp>
      <p:sp>
        <p:nvSpPr>
          <p:cNvPr id="43011" name="AutoShape 9"/>
          <p:cNvSpPr>
            <a:spLocks noChangeArrowheads="1"/>
          </p:cNvSpPr>
          <p:nvPr/>
        </p:nvSpPr>
        <p:spPr bwMode="auto">
          <a:xfrm>
            <a:off x="928688" y="981075"/>
            <a:ext cx="7429500" cy="647700"/>
          </a:xfrm>
          <a:prstGeom prst="roundRect">
            <a:avLst>
              <a:gd name="adj" fmla="val 16667"/>
            </a:avLst>
          </a:prstGeom>
          <a:noFill/>
          <a:ln w="28575" algn="ctr">
            <a:solidFill>
              <a:srgbClr val="04502E"/>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600"/>
              <a:t>Los presidentes de los consejos distritales fijarán los resultados en el exterior de sus locales. Éstos podrán impugnarse a través de las siguientes instancias:</a:t>
            </a:r>
            <a:endParaRPr lang="es-ES" altLang="es-MX" sz="1600"/>
          </a:p>
        </p:txBody>
      </p:sp>
      <p:sp>
        <p:nvSpPr>
          <p:cNvPr id="43012" name="6 Rectángulo"/>
          <p:cNvSpPr>
            <a:spLocks noChangeArrowheads="1"/>
          </p:cNvSpPr>
          <p:nvPr/>
        </p:nvSpPr>
        <p:spPr bwMode="auto">
          <a:xfrm>
            <a:off x="357188" y="3141663"/>
            <a:ext cx="1643062"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953735"/>
              </a:buClr>
            </a:pPr>
            <a:r>
              <a:rPr lang="es-MX" altLang="es-MX" sz="1600"/>
              <a:t>Diputados de mayoría relativa</a:t>
            </a:r>
            <a:endParaRPr lang="es-ES" altLang="es-MX" sz="1600"/>
          </a:p>
        </p:txBody>
      </p:sp>
      <p:sp>
        <p:nvSpPr>
          <p:cNvPr id="43013" name="8 Marcador de contenido"/>
          <p:cNvSpPr>
            <a:spLocks/>
          </p:cNvSpPr>
          <p:nvPr/>
        </p:nvSpPr>
        <p:spPr bwMode="auto">
          <a:xfrm>
            <a:off x="3492500" y="5876925"/>
            <a:ext cx="4079875"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rgbClr val="632523"/>
              </a:buClr>
            </a:pPr>
            <a:r>
              <a:rPr lang="es-MX" altLang="es-MX" sz="1200"/>
              <a:t>Artículos 315 y  317.1. a), de la LGIPE</a:t>
            </a:r>
          </a:p>
          <a:p>
            <a:pPr algn="r" eaLnBrk="1" hangingPunct="1">
              <a:spcBef>
                <a:spcPct val="20000"/>
              </a:spcBef>
              <a:buClr>
                <a:srgbClr val="632523"/>
              </a:buClr>
            </a:pPr>
            <a:r>
              <a:rPr lang="es-MX" altLang="es-MX" sz="1200"/>
              <a:t> y 50.1, incisos b y c, y 53, inciso b, de la LGSMIME</a:t>
            </a:r>
            <a:r>
              <a:rPr lang="es-MX" altLang="es-MX" sz="1200" i="1"/>
              <a:t> </a:t>
            </a:r>
          </a:p>
        </p:txBody>
      </p:sp>
      <p:sp>
        <p:nvSpPr>
          <p:cNvPr id="43014" name="16 CuadroTexto"/>
          <p:cNvSpPr txBox="1">
            <a:spLocks noChangeArrowheads="1"/>
          </p:cNvSpPr>
          <p:nvPr/>
        </p:nvSpPr>
        <p:spPr bwMode="auto">
          <a:xfrm>
            <a:off x="2928938" y="1989138"/>
            <a:ext cx="33575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000" b="1">
                <a:solidFill>
                  <a:srgbClr val="04502E"/>
                </a:solidFill>
              </a:rPr>
              <a:t>Juicio de inconformidad</a:t>
            </a:r>
          </a:p>
        </p:txBody>
      </p:sp>
      <p:sp>
        <p:nvSpPr>
          <p:cNvPr id="43015" name="6 Rectángulo"/>
          <p:cNvSpPr>
            <a:spLocks noChangeArrowheads="1"/>
          </p:cNvSpPr>
          <p:nvPr/>
        </p:nvSpPr>
        <p:spPr bwMode="auto">
          <a:xfrm>
            <a:off x="428625" y="4797425"/>
            <a:ext cx="157162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953735"/>
              </a:buClr>
            </a:pPr>
            <a:r>
              <a:rPr lang="es-MX" altLang="es-MX" sz="1600"/>
              <a:t>Diputados de representación proporcional</a:t>
            </a:r>
            <a:endParaRPr lang="es-ES" altLang="es-MX" sz="1600"/>
          </a:p>
        </p:txBody>
      </p:sp>
      <p:sp>
        <p:nvSpPr>
          <p:cNvPr id="21" name="AutoShape 6"/>
          <p:cNvSpPr>
            <a:spLocks noChangeArrowheads="1"/>
          </p:cNvSpPr>
          <p:nvPr/>
        </p:nvSpPr>
        <p:spPr bwMode="auto">
          <a:xfrm>
            <a:off x="2357438" y="2708275"/>
            <a:ext cx="3500437" cy="1463675"/>
          </a:xfrm>
          <a:prstGeom prst="roundRect">
            <a:avLst>
              <a:gd name="adj" fmla="val 16667"/>
            </a:avLst>
          </a:prstGeom>
          <a:noFill/>
          <a:ln w="28575" algn="ctr">
            <a:solidFill>
              <a:schemeClr val="bg1">
                <a:lumMod val="50000"/>
              </a:schemeClr>
            </a:solidFill>
            <a:round/>
            <a:headEnd/>
            <a:tailEnd/>
          </a:ln>
        </p:spPr>
        <p:txBody>
          <a:bodyPr>
            <a:spAutoFit/>
          </a:bodyPr>
          <a:lstStyle/>
          <a:p>
            <a:pPr marL="92075" indent="-92075">
              <a:buSzPct val="150000"/>
              <a:buFont typeface="Arial" pitchFamily="34" charset="0"/>
              <a:buChar char="•"/>
              <a:defRPr/>
            </a:pPr>
            <a:r>
              <a:rPr lang="es-ES" sz="1600" dirty="0">
                <a:ea typeface="ＭＳ Ｐゴシック" charset="-128"/>
              </a:rPr>
              <a:t> Resultados del cómputo distrital</a:t>
            </a:r>
          </a:p>
          <a:p>
            <a:pPr marL="92075" indent="-92075">
              <a:buSzPct val="150000"/>
              <a:buFont typeface="Arial" pitchFamily="34" charset="0"/>
              <a:buChar char="•"/>
              <a:defRPr/>
            </a:pPr>
            <a:r>
              <a:rPr lang="es-ES" sz="1600" dirty="0">
                <a:ea typeface="ＭＳ Ｐゴシック" charset="-128"/>
              </a:rPr>
              <a:t> Declaraciones de validez de las elecciones</a:t>
            </a:r>
          </a:p>
          <a:p>
            <a:pPr marL="92075" indent="-92075">
              <a:buSzPct val="150000"/>
              <a:buFont typeface="Arial" pitchFamily="34" charset="0"/>
              <a:buChar char="•"/>
              <a:defRPr/>
            </a:pPr>
            <a:r>
              <a:rPr lang="es-ES" sz="1600" dirty="0">
                <a:ea typeface="ＭＳ Ｐゴシック" charset="-128"/>
              </a:rPr>
              <a:t> Otorgamiento de las constancias de mayoría y validez</a:t>
            </a:r>
          </a:p>
        </p:txBody>
      </p:sp>
      <p:sp>
        <p:nvSpPr>
          <p:cNvPr id="43017" name="6 Rectángulo"/>
          <p:cNvSpPr>
            <a:spLocks noChangeArrowheads="1"/>
          </p:cNvSpPr>
          <p:nvPr/>
        </p:nvSpPr>
        <p:spPr bwMode="auto">
          <a:xfrm>
            <a:off x="7215188" y="4005263"/>
            <a:ext cx="17145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buClr>
                <a:srgbClr val="953735"/>
              </a:buClr>
            </a:pPr>
            <a:r>
              <a:rPr lang="es-MX" altLang="es-MX" sz="1600" b="1"/>
              <a:t>Sala Regional </a:t>
            </a:r>
            <a:r>
              <a:rPr lang="es-MX" altLang="es-MX" sz="1600"/>
              <a:t>competente</a:t>
            </a:r>
          </a:p>
        </p:txBody>
      </p:sp>
      <p:sp>
        <p:nvSpPr>
          <p:cNvPr id="43018" name="23 CuadroTexto"/>
          <p:cNvSpPr txBox="1">
            <a:spLocks noChangeArrowheads="1"/>
          </p:cNvSpPr>
          <p:nvPr/>
        </p:nvSpPr>
        <p:spPr bwMode="auto">
          <a:xfrm>
            <a:off x="6286500" y="3235325"/>
            <a:ext cx="17859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1600"/>
              <a:t>Consejo Distrital</a:t>
            </a:r>
          </a:p>
        </p:txBody>
      </p:sp>
      <p:sp>
        <p:nvSpPr>
          <p:cNvPr id="25" name="AutoShape 6"/>
          <p:cNvSpPr>
            <a:spLocks noChangeArrowheads="1"/>
          </p:cNvSpPr>
          <p:nvPr/>
        </p:nvSpPr>
        <p:spPr bwMode="auto">
          <a:xfrm>
            <a:off x="2428875" y="5070475"/>
            <a:ext cx="3429000" cy="374650"/>
          </a:xfrm>
          <a:prstGeom prst="roundRect">
            <a:avLst>
              <a:gd name="adj" fmla="val 16667"/>
            </a:avLst>
          </a:prstGeom>
          <a:noFill/>
          <a:ln w="28575" algn="ctr">
            <a:solidFill>
              <a:schemeClr val="bg1">
                <a:lumMod val="50000"/>
              </a:schemeClr>
            </a:solidFill>
            <a:round/>
            <a:headEnd/>
            <a:tailEnd/>
          </a:ln>
        </p:spPr>
        <p:txBody>
          <a:bodyPr>
            <a:spAutoFit/>
          </a:bodyPr>
          <a:lstStyle/>
          <a:p>
            <a:pPr marL="92075" indent="-92075">
              <a:buClr>
                <a:srgbClr val="660033"/>
              </a:buClr>
              <a:buSzPct val="150000"/>
              <a:defRPr/>
            </a:pPr>
            <a:r>
              <a:rPr lang="es-ES" sz="1600" dirty="0">
                <a:ea typeface="ＭＳ Ｐゴシック" charset="-128"/>
              </a:rPr>
              <a:t>Resultados del cómputo distrital</a:t>
            </a:r>
          </a:p>
        </p:txBody>
      </p:sp>
      <p:sp>
        <p:nvSpPr>
          <p:cNvPr id="43020" name="30 CuadroTexto"/>
          <p:cNvSpPr txBox="1">
            <a:spLocks noChangeArrowheads="1"/>
          </p:cNvSpPr>
          <p:nvPr/>
        </p:nvSpPr>
        <p:spPr bwMode="auto">
          <a:xfrm>
            <a:off x="6243638" y="5084763"/>
            <a:ext cx="185737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600"/>
              <a:t>Consejo Distrital</a:t>
            </a:r>
          </a:p>
        </p:txBody>
      </p:sp>
      <p:cxnSp>
        <p:nvCxnSpPr>
          <p:cNvPr id="43021" name="26 Conector recto de flecha"/>
          <p:cNvCxnSpPr>
            <a:cxnSpLocks noChangeShapeType="1"/>
          </p:cNvCxnSpPr>
          <p:nvPr/>
        </p:nvCxnSpPr>
        <p:spPr bwMode="auto">
          <a:xfrm>
            <a:off x="1857375" y="3429000"/>
            <a:ext cx="357188" cy="1588"/>
          </a:xfrm>
          <a:prstGeom prst="straightConnector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43022" name="31 Conector recto de flecha"/>
          <p:cNvCxnSpPr>
            <a:cxnSpLocks noChangeShapeType="1"/>
          </p:cNvCxnSpPr>
          <p:nvPr/>
        </p:nvCxnSpPr>
        <p:spPr bwMode="auto">
          <a:xfrm>
            <a:off x="5867400" y="3429000"/>
            <a:ext cx="357188" cy="1588"/>
          </a:xfrm>
          <a:prstGeom prst="straightConnector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43023" name="33 Conector angular"/>
          <p:cNvCxnSpPr>
            <a:cxnSpLocks noChangeShapeType="1"/>
            <a:stCxn id="43018" idx="3"/>
          </p:cNvCxnSpPr>
          <p:nvPr/>
        </p:nvCxnSpPr>
        <p:spPr bwMode="auto">
          <a:xfrm>
            <a:off x="8072438" y="3405188"/>
            <a:ext cx="285750" cy="330200"/>
          </a:xfrm>
          <a:prstGeom prst="bentConnector2">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43024" name="36 Conector recto de flecha"/>
          <p:cNvCxnSpPr>
            <a:cxnSpLocks noChangeShapeType="1"/>
          </p:cNvCxnSpPr>
          <p:nvPr/>
        </p:nvCxnSpPr>
        <p:spPr bwMode="auto">
          <a:xfrm>
            <a:off x="1928813" y="5229225"/>
            <a:ext cx="357187" cy="1588"/>
          </a:xfrm>
          <a:prstGeom prst="straightConnector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43025" name="37 Conector recto de flecha"/>
          <p:cNvCxnSpPr>
            <a:cxnSpLocks noChangeShapeType="1"/>
          </p:cNvCxnSpPr>
          <p:nvPr/>
        </p:nvCxnSpPr>
        <p:spPr bwMode="auto">
          <a:xfrm>
            <a:off x="5867400" y="5229225"/>
            <a:ext cx="357188" cy="1588"/>
          </a:xfrm>
          <a:prstGeom prst="straightConnector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43026" name="39 Conector angular"/>
          <p:cNvCxnSpPr>
            <a:cxnSpLocks noChangeShapeType="1"/>
          </p:cNvCxnSpPr>
          <p:nvPr/>
        </p:nvCxnSpPr>
        <p:spPr bwMode="auto">
          <a:xfrm rot="5400000" flipH="1" flipV="1">
            <a:off x="7893844" y="4833144"/>
            <a:ext cx="500063" cy="428625"/>
          </a:xfrm>
          <a:prstGeom prst="bentConnector3">
            <a:avLst>
              <a:gd name="adj1" fmla="val 2407"/>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6 Rectángulo"/>
          <p:cNvSpPr>
            <a:spLocks noChangeArrowheads="1"/>
          </p:cNvSpPr>
          <p:nvPr/>
        </p:nvSpPr>
        <p:spPr bwMode="auto">
          <a:xfrm>
            <a:off x="571500" y="2420938"/>
            <a:ext cx="1785938"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953735"/>
              </a:buClr>
            </a:pPr>
            <a:r>
              <a:rPr lang="es-MX" altLang="es-MX" sz="1600"/>
              <a:t>Senadores de mayoría relativa y primera minoría</a:t>
            </a:r>
            <a:endParaRPr lang="es-ES" altLang="es-MX" sz="1600"/>
          </a:p>
        </p:txBody>
      </p:sp>
      <p:sp>
        <p:nvSpPr>
          <p:cNvPr id="44035" name="8 Marcador de contenido"/>
          <p:cNvSpPr>
            <a:spLocks/>
          </p:cNvSpPr>
          <p:nvPr/>
        </p:nvSpPr>
        <p:spPr bwMode="auto">
          <a:xfrm>
            <a:off x="2201863" y="5805488"/>
            <a:ext cx="5465762"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rgbClr val="632523"/>
              </a:buClr>
            </a:pPr>
            <a:r>
              <a:rPr lang="es-MX" altLang="es-MX" sz="1200"/>
              <a:t>Artículos 321.1. d) de la LGIPE </a:t>
            </a:r>
          </a:p>
          <a:p>
            <a:pPr algn="r" eaLnBrk="1" hangingPunct="1">
              <a:spcBef>
                <a:spcPct val="20000"/>
              </a:spcBef>
              <a:buClr>
                <a:srgbClr val="632523"/>
              </a:buClr>
            </a:pPr>
            <a:r>
              <a:rPr lang="es-MX" altLang="es-MX" sz="1200"/>
              <a:t>y 50.1, incisos d y e, y 53, inciso b, de la LGSMIME </a:t>
            </a:r>
          </a:p>
        </p:txBody>
      </p:sp>
      <p:sp>
        <p:nvSpPr>
          <p:cNvPr id="44036" name="16 CuadroTexto"/>
          <p:cNvSpPr txBox="1">
            <a:spLocks noChangeArrowheads="1"/>
          </p:cNvSpPr>
          <p:nvPr/>
        </p:nvSpPr>
        <p:spPr bwMode="auto">
          <a:xfrm>
            <a:off x="2857500" y="1171575"/>
            <a:ext cx="342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000" b="1">
                <a:solidFill>
                  <a:srgbClr val="04502E"/>
                </a:solidFill>
              </a:rPr>
              <a:t>Juicio de inconformidad</a:t>
            </a:r>
          </a:p>
        </p:txBody>
      </p:sp>
      <p:sp>
        <p:nvSpPr>
          <p:cNvPr id="44037" name="6 Rectángulo"/>
          <p:cNvSpPr>
            <a:spLocks noChangeArrowheads="1"/>
          </p:cNvSpPr>
          <p:nvPr/>
        </p:nvSpPr>
        <p:spPr bwMode="auto">
          <a:xfrm>
            <a:off x="642938" y="4581525"/>
            <a:ext cx="1571625"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953735"/>
              </a:buClr>
            </a:pPr>
            <a:r>
              <a:rPr lang="es-MX" altLang="es-MX" sz="1600"/>
              <a:t>Senadores de representación proporcional</a:t>
            </a:r>
            <a:endParaRPr lang="es-ES" altLang="es-MX" sz="1600"/>
          </a:p>
        </p:txBody>
      </p:sp>
      <p:sp>
        <p:nvSpPr>
          <p:cNvPr id="21" name="AutoShape 6"/>
          <p:cNvSpPr>
            <a:spLocks noChangeArrowheads="1"/>
          </p:cNvSpPr>
          <p:nvPr/>
        </p:nvSpPr>
        <p:spPr bwMode="auto">
          <a:xfrm>
            <a:off x="2714625" y="1844675"/>
            <a:ext cx="3714750" cy="2008188"/>
          </a:xfrm>
          <a:prstGeom prst="roundRect">
            <a:avLst>
              <a:gd name="adj" fmla="val 16667"/>
            </a:avLst>
          </a:prstGeom>
          <a:noFill/>
          <a:ln w="28575" algn="ctr">
            <a:solidFill>
              <a:schemeClr val="bg1">
                <a:lumMod val="50000"/>
              </a:schemeClr>
            </a:solidFill>
            <a:round/>
            <a:headEnd/>
            <a:tailEnd/>
          </a:ln>
        </p:spPr>
        <p:txBody>
          <a:bodyPr>
            <a:spAutoFit/>
          </a:bodyPr>
          <a:lstStyle/>
          <a:p>
            <a:pPr marL="92075" indent="-92075">
              <a:buSzPct val="150000"/>
              <a:buFont typeface="Arial" pitchFamily="34" charset="0"/>
              <a:buChar char="•"/>
              <a:defRPr/>
            </a:pPr>
            <a:r>
              <a:rPr lang="es-ES" sz="1600" dirty="0">
                <a:ea typeface="ＭＳ Ｐゴシック" charset="-128"/>
              </a:rPr>
              <a:t> Resultados del cómputo de entidad federativa</a:t>
            </a:r>
          </a:p>
          <a:p>
            <a:pPr marL="92075" indent="-92075">
              <a:buSzPct val="150000"/>
              <a:buFont typeface="Arial" pitchFamily="34" charset="0"/>
              <a:buChar char="•"/>
              <a:defRPr/>
            </a:pPr>
            <a:r>
              <a:rPr lang="es-ES" sz="1600" dirty="0">
                <a:ea typeface="ＭＳ Ｐゴシック" charset="-128"/>
              </a:rPr>
              <a:t> Declaraciones de validez de las elecciones</a:t>
            </a:r>
          </a:p>
          <a:p>
            <a:pPr marL="92075" indent="-92075">
              <a:buSzPct val="150000"/>
              <a:buFont typeface="Arial" pitchFamily="34" charset="0"/>
              <a:buChar char="•"/>
              <a:defRPr/>
            </a:pPr>
            <a:r>
              <a:rPr lang="es-ES" sz="1600" dirty="0">
                <a:ea typeface="ＭＳ Ｐゴシック" charset="-128"/>
              </a:rPr>
              <a:t> Otorgamiento de las constancias de mayoría y validez o de asignación a la primera minoría</a:t>
            </a:r>
          </a:p>
        </p:txBody>
      </p:sp>
      <p:sp>
        <p:nvSpPr>
          <p:cNvPr id="44039" name="6 Rectángulo"/>
          <p:cNvSpPr>
            <a:spLocks noChangeArrowheads="1"/>
          </p:cNvSpPr>
          <p:nvPr/>
        </p:nvSpPr>
        <p:spPr bwMode="auto">
          <a:xfrm>
            <a:off x="6786563" y="3573463"/>
            <a:ext cx="17145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buClr>
                <a:srgbClr val="953735"/>
              </a:buClr>
            </a:pPr>
            <a:r>
              <a:rPr lang="es-MX" altLang="es-MX" sz="1600" b="1"/>
              <a:t>Sala Regional </a:t>
            </a:r>
            <a:r>
              <a:rPr lang="es-MX" altLang="es-MX" sz="1600"/>
              <a:t>competente</a:t>
            </a:r>
          </a:p>
        </p:txBody>
      </p:sp>
      <p:sp>
        <p:nvSpPr>
          <p:cNvPr id="44040" name="23 CuadroTexto"/>
          <p:cNvSpPr txBox="1">
            <a:spLocks noChangeArrowheads="1"/>
          </p:cNvSpPr>
          <p:nvPr/>
        </p:nvSpPr>
        <p:spPr bwMode="auto">
          <a:xfrm>
            <a:off x="6786563" y="2659063"/>
            <a:ext cx="171450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1600"/>
              <a:t>Consejo Local</a:t>
            </a:r>
          </a:p>
        </p:txBody>
      </p:sp>
      <p:sp>
        <p:nvSpPr>
          <p:cNvPr id="25" name="AutoShape 6"/>
          <p:cNvSpPr>
            <a:spLocks noChangeArrowheads="1"/>
          </p:cNvSpPr>
          <p:nvPr/>
        </p:nvSpPr>
        <p:spPr bwMode="auto">
          <a:xfrm>
            <a:off x="2714625" y="4652963"/>
            <a:ext cx="3714750" cy="647700"/>
          </a:xfrm>
          <a:prstGeom prst="roundRect">
            <a:avLst>
              <a:gd name="adj" fmla="val 16667"/>
            </a:avLst>
          </a:prstGeom>
          <a:noFill/>
          <a:ln w="28575" algn="ctr">
            <a:solidFill>
              <a:schemeClr val="bg1">
                <a:lumMod val="50000"/>
              </a:schemeClr>
            </a:solidFill>
            <a:round/>
            <a:headEnd/>
            <a:tailEnd/>
          </a:ln>
        </p:spPr>
        <p:txBody>
          <a:bodyPr>
            <a:spAutoFit/>
          </a:bodyPr>
          <a:lstStyle/>
          <a:p>
            <a:pPr marL="92075" indent="-92075">
              <a:buClr>
                <a:srgbClr val="660033"/>
              </a:buClr>
              <a:buSzPct val="150000"/>
              <a:defRPr/>
            </a:pPr>
            <a:r>
              <a:rPr lang="es-ES" sz="1600" dirty="0">
                <a:ea typeface="ＭＳ Ｐゴシック" charset="-128"/>
              </a:rPr>
              <a:t>  Resultados del cómputo de entidad federativa</a:t>
            </a:r>
          </a:p>
        </p:txBody>
      </p:sp>
      <p:sp>
        <p:nvSpPr>
          <p:cNvPr id="44042" name="16 Rectángulo"/>
          <p:cNvSpPr>
            <a:spLocks noChangeArrowheads="1"/>
          </p:cNvSpPr>
          <p:nvPr/>
        </p:nvSpPr>
        <p:spPr bwMode="auto">
          <a:xfrm>
            <a:off x="2268538" y="-26988"/>
            <a:ext cx="6840537"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400" b="1">
                <a:solidFill>
                  <a:schemeClr val="bg1"/>
                </a:solidFill>
                <a:latin typeface="Antique Olive"/>
              </a:rPr>
              <a:t>Impugnación de las elecciones de senadores</a:t>
            </a:r>
          </a:p>
        </p:txBody>
      </p:sp>
      <p:sp>
        <p:nvSpPr>
          <p:cNvPr id="44043" name="27 CuadroTexto"/>
          <p:cNvSpPr txBox="1">
            <a:spLocks noChangeArrowheads="1"/>
          </p:cNvSpPr>
          <p:nvPr/>
        </p:nvSpPr>
        <p:spPr bwMode="auto">
          <a:xfrm>
            <a:off x="6929438" y="4797425"/>
            <a:ext cx="17145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1600"/>
              <a:t>Consejo Local</a:t>
            </a:r>
            <a:endParaRPr lang="es-MX" altLang="es-MX" sz="1500"/>
          </a:p>
        </p:txBody>
      </p:sp>
      <p:cxnSp>
        <p:nvCxnSpPr>
          <p:cNvPr id="44044" name="29 Conector recto de flecha"/>
          <p:cNvCxnSpPr>
            <a:cxnSpLocks noChangeShapeType="1"/>
          </p:cNvCxnSpPr>
          <p:nvPr/>
        </p:nvCxnSpPr>
        <p:spPr bwMode="auto">
          <a:xfrm>
            <a:off x="2214563" y="2852738"/>
            <a:ext cx="357187" cy="1587"/>
          </a:xfrm>
          <a:prstGeom prst="straightConnector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44045" name="30 Conector recto de flecha"/>
          <p:cNvCxnSpPr>
            <a:cxnSpLocks noChangeShapeType="1"/>
          </p:cNvCxnSpPr>
          <p:nvPr/>
        </p:nvCxnSpPr>
        <p:spPr bwMode="auto">
          <a:xfrm>
            <a:off x="2214563" y="5013325"/>
            <a:ext cx="357187" cy="1588"/>
          </a:xfrm>
          <a:prstGeom prst="straightConnector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44046" name="33 Conector recto de flecha"/>
          <p:cNvCxnSpPr>
            <a:cxnSpLocks noChangeShapeType="1"/>
          </p:cNvCxnSpPr>
          <p:nvPr/>
        </p:nvCxnSpPr>
        <p:spPr bwMode="auto">
          <a:xfrm rot="5400000">
            <a:off x="7466807" y="3245644"/>
            <a:ext cx="355600" cy="1587"/>
          </a:xfrm>
          <a:prstGeom prst="straightConnector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44047" name="35 Conector recto de flecha"/>
          <p:cNvCxnSpPr>
            <a:cxnSpLocks noChangeShapeType="1"/>
          </p:cNvCxnSpPr>
          <p:nvPr/>
        </p:nvCxnSpPr>
        <p:spPr bwMode="auto">
          <a:xfrm rot="5400000" flipH="1" flipV="1">
            <a:off x="7466013" y="4470400"/>
            <a:ext cx="357188" cy="1587"/>
          </a:xfrm>
          <a:prstGeom prst="straightConnector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44048" name="37 Conector recto de flecha"/>
          <p:cNvCxnSpPr>
            <a:cxnSpLocks noChangeShapeType="1"/>
          </p:cNvCxnSpPr>
          <p:nvPr/>
        </p:nvCxnSpPr>
        <p:spPr bwMode="auto">
          <a:xfrm>
            <a:off x="6500813" y="2852738"/>
            <a:ext cx="357187" cy="1587"/>
          </a:xfrm>
          <a:prstGeom prst="straightConnector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44049" name="38 Conector recto de flecha"/>
          <p:cNvCxnSpPr>
            <a:cxnSpLocks noChangeShapeType="1"/>
          </p:cNvCxnSpPr>
          <p:nvPr/>
        </p:nvCxnSpPr>
        <p:spPr bwMode="auto">
          <a:xfrm>
            <a:off x="6500813" y="5011738"/>
            <a:ext cx="357187" cy="1587"/>
          </a:xfrm>
          <a:prstGeom prst="straightConnector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6 Rectángulo"/>
          <p:cNvSpPr>
            <a:spLocks noChangeArrowheads="1"/>
          </p:cNvSpPr>
          <p:nvPr/>
        </p:nvSpPr>
        <p:spPr bwMode="auto">
          <a:xfrm>
            <a:off x="2700338" y="0"/>
            <a:ext cx="64436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400" b="1">
                <a:solidFill>
                  <a:schemeClr val="bg1"/>
                </a:solidFill>
                <a:latin typeface="Antique Olive"/>
              </a:rPr>
              <a:t>Impugnación de la elección de Presidente</a:t>
            </a:r>
          </a:p>
        </p:txBody>
      </p:sp>
      <p:sp>
        <p:nvSpPr>
          <p:cNvPr id="45059" name="8 Marcador de contenido"/>
          <p:cNvSpPr>
            <a:spLocks/>
          </p:cNvSpPr>
          <p:nvPr/>
        </p:nvSpPr>
        <p:spPr bwMode="auto">
          <a:xfrm>
            <a:off x="3203575" y="5876925"/>
            <a:ext cx="4368800"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rgbClr val="632523"/>
              </a:buClr>
            </a:pPr>
            <a:r>
              <a:rPr lang="es-MX" altLang="es-MX" sz="1200"/>
              <a:t>Artículo 326  de la LGIPE </a:t>
            </a:r>
          </a:p>
          <a:p>
            <a:pPr algn="r" eaLnBrk="1" hangingPunct="1">
              <a:spcBef>
                <a:spcPct val="20000"/>
              </a:spcBef>
              <a:buClr>
                <a:srgbClr val="632523"/>
              </a:buClr>
            </a:pPr>
            <a:r>
              <a:rPr lang="es-MX" altLang="es-MX" sz="1200"/>
              <a:t> y 50.1, inciso a, 52.5 y 53, inciso a de la LGSMIME</a:t>
            </a:r>
            <a:r>
              <a:rPr lang="es-MX" altLang="es-MX" sz="1200" i="1"/>
              <a:t> </a:t>
            </a:r>
          </a:p>
        </p:txBody>
      </p:sp>
      <p:sp>
        <p:nvSpPr>
          <p:cNvPr id="45060" name="16 CuadroTexto"/>
          <p:cNvSpPr txBox="1">
            <a:spLocks noChangeArrowheads="1"/>
          </p:cNvSpPr>
          <p:nvPr/>
        </p:nvSpPr>
        <p:spPr bwMode="auto">
          <a:xfrm>
            <a:off x="2916238" y="1196975"/>
            <a:ext cx="35004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000" b="1">
                <a:solidFill>
                  <a:srgbClr val="04502E"/>
                </a:solidFill>
              </a:rPr>
              <a:t>Juicio de inconformidad</a:t>
            </a:r>
          </a:p>
        </p:txBody>
      </p:sp>
      <p:sp>
        <p:nvSpPr>
          <p:cNvPr id="28" name="AutoShape 6"/>
          <p:cNvSpPr>
            <a:spLocks noChangeArrowheads="1"/>
          </p:cNvSpPr>
          <p:nvPr/>
        </p:nvSpPr>
        <p:spPr bwMode="auto">
          <a:xfrm>
            <a:off x="142875" y="2357438"/>
            <a:ext cx="2286000" cy="647700"/>
          </a:xfrm>
          <a:prstGeom prst="roundRect">
            <a:avLst>
              <a:gd name="adj" fmla="val 16667"/>
            </a:avLst>
          </a:prstGeom>
          <a:noFill/>
          <a:ln w="28575" algn="ctr">
            <a:solidFill>
              <a:schemeClr val="bg1">
                <a:lumMod val="50000"/>
              </a:schemeClr>
            </a:solidFill>
            <a:round/>
            <a:headEnd/>
            <a:tailEnd/>
          </a:ln>
        </p:spPr>
        <p:txBody>
          <a:bodyPr>
            <a:spAutoFit/>
          </a:bodyPr>
          <a:lstStyle/>
          <a:p>
            <a:pPr marL="92075" indent="-92075">
              <a:buClr>
                <a:srgbClr val="660033"/>
              </a:buClr>
              <a:buSzPct val="150000"/>
              <a:defRPr/>
            </a:pPr>
            <a:r>
              <a:rPr lang="es-ES" sz="1600" dirty="0">
                <a:ea typeface="ＭＳ Ｐゴシック" charset="-128"/>
              </a:rPr>
              <a:t> Resultados del cómputo distrital por:</a:t>
            </a:r>
          </a:p>
        </p:txBody>
      </p:sp>
      <p:sp>
        <p:nvSpPr>
          <p:cNvPr id="29" name="AutoShape 6"/>
          <p:cNvSpPr>
            <a:spLocks noChangeArrowheads="1"/>
          </p:cNvSpPr>
          <p:nvPr/>
        </p:nvSpPr>
        <p:spPr bwMode="auto">
          <a:xfrm>
            <a:off x="2928938" y="2197100"/>
            <a:ext cx="3214687" cy="919163"/>
          </a:xfrm>
          <a:prstGeom prst="roundRect">
            <a:avLst>
              <a:gd name="adj" fmla="val 16667"/>
            </a:avLst>
          </a:prstGeom>
          <a:noFill/>
          <a:ln w="28575" algn="ctr">
            <a:solidFill>
              <a:schemeClr val="bg1">
                <a:lumMod val="50000"/>
              </a:schemeClr>
            </a:solidFill>
            <a:round/>
            <a:headEnd/>
            <a:tailEnd/>
          </a:ln>
        </p:spPr>
        <p:txBody>
          <a:bodyPr>
            <a:spAutoFit/>
          </a:bodyPr>
          <a:lstStyle/>
          <a:p>
            <a:pPr marL="92075" indent="-92075">
              <a:buSzPct val="150000"/>
              <a:buFont typeface="Arial" pitchFamily="34" charset="0"/>
              <a:buChar char="•"/>
              <a:defRPr/>
            </a:pPr>
            <a:r>
              <a:rPr lang="es-ES" sz="1600" dirty="0">
                <a:ea typeface="ＭＳ Ｐゴシック" charset="-128"/>
              </a:rPr>
              <a:t> Nulidad de la votación recibida en una o varias casillas;</a:t>
            </a:r>
          </a:p>
          <a:p>
            <a:pPr marL="92075" indent="-92075">
              <a:buSzPct val="150000"/>
              <a:buFont typeface="Arial" pitchFamily="34" charset="0"/>
              <a:buChar char="•"/>
              <a:defRPr/>
            </a:pPr>
            <a:r>
              <a:rPr lang="es-ES" sz="1600" dirty="0">
                <a:ea typeface="ＭＳ Ｐゴシック" charset="-128"/>
              </a:rPr>
              <a:t> Error aritmético</a:t>
            </a:r>
          </a:p>
        </p:txBody>
      </p:sp>
      <p:sp>
        <p:nvSpPr>
          <p:cNvPr id="20" name="AutoShape 6"/>
          <p:cNvSpPr>
            <a:spLocks noChangeArrowheads="1"/>
          </p:cNvSpPr>
          <p:nvPr/>
        </p:nvSpPr>
        <p:spPr bwMode="auto">
          <a:xfrm>
            <a:off x="3000375" y="4768850"/>
            <a:ext cx="3000375" cy="374650"/>
          </a:xfrm>
          <a:prstGeom prst="roundRect">
            <a:avLst>
              <a:gd name="adj" fmla="val 16667"/>
            </a:avLst>
          </a:prstGeom>
          <a:noFill/>
          <a:ln w="28575" algn="ctr">
            <a:solidFill>
              <a:schemeClr val="bg1">
                <a:lumMod val="50000"/>
              </a:schemeClr>
            </a:solidFill>
            <a:round/>
            <a:headEnd/>
            <a:tailEnd/>
          </a:ln>
        </p:spPr>
        <p:txBody>
          <a:bodyPr>
            <a:spAutoFit/>
          </a:bodyPr>
          <a:lstStyle/>
          <a:p>
            <a:pPr marL="92075" indent="-92075" algn="ctr">
              <a:buClr>
                <a:srgbClr val="660033"/>
              </a:buClr>
              <a:buSzPct val="150000"/>
              <a:defRPr/>
            </a:pPr>
            <a:r>
              <a:rPr lang="es-ES" sz="1600" dirty="0">
                <a:ea typeface="ＭＳ Ｐゴシック" charset="-128"/>
              </a:rPr>
              <a:t>Nulidad de toda la elección</a:t>
            </a:r>
          </a:p>
        </p:txBody>
      </p:sp>
      <p:sp>
        <p:nvSpPr>
          <p:cNvPr id="45064" name="39 CuadroTexto"/>
          <p:cNvSpPr txBox="1">
            <a:spLocks noChangeArrowheads="1"/>
          </p:cNvSpPr>
          <p:nvPr/>
        </p:nvSpPr>
        <p:spPr bwMode="auto">
          <a:xfrm>
            <a:off x="6572250" y="2501900"/>
            <a:ext cx="17859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1600"/>
              <a:t>Consejo Distrital</a:t>
            </a:r>
          </a:p>
        </p:txBody>
      </p:sp>
      <p:sp>
        <p:nvSpPr>
          <p:cNvPr id="45065" name="40 CuadroTexto"/>
          <p:cNvSpPr txBox="1">
            <a:spLocks noChangeArrowheads="1"/>
          </p:cNvSpPr>
          <p:nvPr/>
        </p:nvSpPr>
        <p:spPr bwMode="auto">
          <a:xfrm>
            <a:off x="6572250" y="4768850"/>
            <a:ext cx="17859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1600"/>
              <a:t>Consejo General</a:t>
            </a:r>
          </a:p>
        </p:txBody>
      </p:sp>
      <p:sp>
        <p:nvSpPr>
          <p:cNvPr id="45066" name="6 Rectángulo"/>
          <p:cNvSpPr>
            <a:spLocks noChangeArrowheads="1"/>
          </p:cNvSpPr>
          <p:nvPr/>
        </p:nvSpPr>
        <p:spPr bwMode="auto">
          <a:xfrm>
            <a:off x="6702425" y="3425825"/>
            <a:ext cx="165576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buClr>
                <a:srgbClr val="953735"/>
              </a:buClr>
            </a:pPr>
            <a:r>
              <a:rPr lang="es-MX" altLang="es-MX" b="1"/>
              <a:t>Sala Superior</a:t>
            </a:r>
          </a:p>
        </p:txBody>
      </p:sp>
      <p:cxnSp>
        <p:nvCxnSpPr>
          <p:cNvPr id="45067" name="20 Conector recto de flecha"/>
          <p:cNvCxnSpPr>
            <a:cxnSpLocks noChangeShapeType="1"/>
          </p:cNvCxnSpPr>
          <p:nvPr/>
        </p:nvCxnSpPr>
        <p:spPr bwMode="auto">
          <a:xfrm rot="5400000">
            <a:off x="7323138" y="3017838"/>
            <a:ext cx="357187" cy="1587"/>
          </a:xfrm>
          <a:prstGeom prst="straightConnector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45068" name="30 Conector recto de flecha"/>
          <p:cNvCxnSpPr>
            <a:cxnSpLocks noChangeShapeType="1"/>
          </p:cNvCxnSpPr>
          <p:nvPr/>
        </p:nvCxnSpPr>
        <p:spPr bwMode="auto">
          <a:xfrm>
            <a:off x="6215063" y="2697163"/>
            <a:ext cx="428625" cy="1587"/>
          </a:xfrm>
          <a:prstGeom prst="straightConnector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45069" name="33 Conector recto de flecha"/>
          <p:cNvCxnSpPr>
            <a:cxnSpLocks noChangeShapeType="1"/>
          </p:cNvCxnSpPr>
          <p:nvPr/>
        </p:nvCxnSpPr>
        <p:spPr bwMode="auto">
          <a:xfrm>
            <a:off x="6143625" y="4911725"/>
            <a:ext cx="428625" cy="1588"/>
          </a:xfrm>
          <a:prstGeom prst="straightConnector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45070" name="36 Conector recto de flecha"/>
          <p:cNvCxnSpPr>
            <a:cxnSpLocks noChangeShapeType="1"/>
          </p:cNvCxnSpPr>
          <p:nvPr/>
        </p:nvCxnSpPr>
        <p:spPr bwMode="auto">
          <a:xfrm rot="5400000" flipH="1" flipV="1">
            <a:off x="7287419" y="4555332"/>
            <a:ext cx="428625" cy="1587"/>
          </a:xfrm>
          <a:prstGeom prst="straightConnector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45071" name="17 Conector recto de flecha"/>
          <p:cNvCxnSpPr>
            <a:cxnSpLocks noChangeShapeType="1"/>
          </p:cNvCxnSpPr>
          <p:nvPr/>
        </p:nvCxnSpPr>
        <p:spPr bwMode="auto">
          <a:xfrm>
            <a:off x="2428875" y="2643188"/>
            <a:ext cx="428625" cy="1587"/>
          </a:xfrm>
          <a:prstGeom prst="straightConnector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6 Rectángulo"/>
          <p:cNvSpPr>
            <a:spLocks noChangeArrowheads="1"/>
          </p:cNvSpPr>
          <p:nvPr/>
        </p:nvSpPr>
        <p:spPr bwMode="auto">
          <a:xfrm>
            <a:off x="465138" y="-26988"/>
            <a:ext cx="8643937" cy="460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Impugnación de las elecciones de diputados y senadores</a:t>
            </a:r>
          </a:p>
        </p:txBody>
      </p:sp>
      <p:sp>
        <p:nvSpPr>
          <p:cNvPr id="46083" name="8 Marcador de contenido"/>
          <p:cNvSpPr>
            <a:spLocks/>
          </p:cNvSpPr>
          <p:nvPr/>
        </p:nvSpPr>
        <p:spPr bwMode="auto">
          <a:xfrm>
            <a:off x="2124075" y="5805488"/>
            <a:ext cx="5465763"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rgbClr val="632523"/>
              </a:buClr>
            </a:pPr>
            <a:r>
              <a:rPr lang="es-MX" altLang="es-MX" sz="1200"/>
              <a:t>Artículos  327 y 328  de la LGIPE </a:t>
            </a:r>
          </a:p>
          <a:p>
            <a:pPr algn="r" eaLnBrk="1" hangingPunct="1">
              <a:spcBef>
                <a:spcPct val="20000"/>
              </a:spcBef>
              <a:buClr>
                <a:srgbClr val="632523"/>
              </a:buClr>
            </a:pPr>
            <a:r>
              <a:rPr lang="es-MX" altLang="es-MX" sz="1200"/>
              <a:t>y 61.1, inciso a y 64 de la LGSMIME </a:t>
            </a:r>
          </a:p>
        </p:txBody>
      </p:sp>
      <p:sp>
        <p:nvSpPr>
          <p:cNvPr id="46084" name="16 CuadroTexto"/>
          <p:cNvSpPr txBox="1">
            <a:spLocks noChangeArrowheads="1"/>
          </p:cNvSpPr>
          <p:nvPr/>
        </p:nvSpPr>
        <p:spPr bwMode="auto">
          <a:xfrm>
            <a:off x="2643188" y="1385888"/>
            <a:ext cx="38576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000" b="1">
                <a:solidFill>
                  <a:srgbClr val="04502E"/>
                </a:solidFill>
              </a:rPr>
              <a:t>Recurso de reconsideración</a:t>
            </a:r>
          </a:p>
        </p:txBody>
      </p:sp>
      <p:sp>
        <p:nvSpPr>
          <p:cNvPr id="46085" name="6 Rectángulo"/>
          <p:cNvSpPr>
            <a:spLocks noChangeArrowheads="1"/>
          </p:cNvSpPr>
          <p:nvPr/>
        </p:nvSpPr>
        <p:spPr bwMode="auto">
          <a:xfrm>
            <a:off x="7000875" y="3143250"/>
            <a:ext cx="15716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buClr>
                <a:srgbClr val="953735"/>
              </a:buClr>
            </a:pPr>
            <a:r>
              <a:rPr lang="es-MX" altLang="es-MX" b="1"/>
              <a:t>Sala Superior</a:t>
            </a:r>
            <a:endParaRPr lang="es-ES" altLang="es-MX" b="1"/>
          </a:p>
        </p:txBody>
      </p:sp>
      <p:sp>
        <p:nvSpPr>
          <p:cNvPr id="21" name="AutoShape 6"/>
          <p:cNvSpPr>
            <a:spLocks noChangeArrowheads="1"/>
          </p:cNvSpPr>
          <p:nvPr/>
        </p:nvSpPr>
        <p:spPr bwMode="auto">
          <a:xfrm>
            <a:off x="785813" y="2092325"/>
            <a:ext cx="3571875" cy="1022350"/>
          </a:xfrm>
          <a:prstGeom prst="roundRect">
            <a:avLst>
              <a:gd name="adj" fmla="val 16667"/>
            </a:avLst>
          </a:prstGeom>
          <a:noFill/>
          <a:ln w="28575" algn="ctr">
            <a:solidFill>
              <a:schemeClr val="bg1">
                <a:lumMod val="50000"/>
              </a:schemeClr>
            </a:solidFill>
            <a:round/>
            <a:headEnd/>
            <a:tailEnd/>
          </a:ln>
        </p:spPr>
        <p:txBody>
          <a:bodyPr>
            <a:spAutoFit/>
          </a:bodyPr>
          <a:lstStyle/>
          <a:p>
            <a:pPr marL="4763" indent="-4763">
              <a:buClr>
                <a:srgbClr val="660033"/>
              </a:buClr>
              <a:buSzPct val="150000"/>
              <a:defRPr/>
            </a:pPr>
            <a:r>
              <a:rPr lang="es-ES" dirty="0">
                <a:ea typeface="ＭＳ Ｐゴシック" charset="-128"/>
              </a:rPr>
              <a:t> Asignación de diputados y senadores por el principio de representación proporcional</a:t>
            </a:r>
          </a:p>
        </p:txBody>
      </p:sp>
      <p:sp>
        <p:nvSpPr>
          <p:cNvPr id="46087" name="6 Rectángulo"/>
          <p:cNvSpPr>
            <a:spLocks noChangeArrowheads="1"/>
          </p:cNvSpPr>
          <p:nvPr/>
        </p:nvSpPr>
        <p:spPr bwMode="auto">
          <a:xfrm>
            <a:off x="4929188" y="3878263"/>
            <a:ext cx="17145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buClr>
                <a:srgbClr val="953735"/>
              </a:buClr>
            </a:pPr>
            <a:r>
              <a:rPr lang="es-MX" altLang="es-MX"/>
              <a:t>Sala Regional competente</a:t>
            </a:r>
          </a:p>
        </p:txBody>
      </p:sp>
      <p:sp>
        <p:nvSpPr>
          <p:cNvPr id="46088" name="23 CuadroTexto"/>
          <p:cNvSpPr txBox="1">
            <a:spLocks noChangeArrowheads="1"/>
          </p:cNvSpPr>
          <p:nvPr/>
        </p:nvSpPr>
        <p:spPr bwMode="auto">
          <a:xfrm>
            <a:off x="4786313" y="2436813"/>
            <a:ext cx="22145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a:t>Consejo General</a:t>
            </a:r>
          </a:p>
        </p:txBody>
      </p:sp>
      <p:sp>
        <p:nvSpPr>
          <p:cNvPr id="25" name="AutoShape 6"/>
          <p:cNvSpPr>
            <a:spLocks noChangeArrowheads="1"/>
          </p:cNvSpPr>
          <p:nvPr/>
        </p:nvSpPr>
        <p:spPr bwMode="auto">
          <a:xfrm>
            <a:off x="785813" y="3765550"/>
            <a:ext cx="3571875" cy="1020763"/>
          </a:xfrm>
          <a:prstGeom prst="roundRect">
            <a:avLst>
              <a:gd name="adj" fmla="val 16667"/>
            </a:avLst>
          </a:prstGeom>
          <a:noFill/>
          <a:ln w="28575" algn="ctr">
            <a:solidFill>
              <a:schemeClr val="bg1">
                <a:lumMod val="50000"/>
              </a:schemeClr>
            </a:solidFill>
            <a:round/>
            <a:headEnd/>
            <a:tailEnd/>
          </a:ln>
        </p:spPr>
        <p:txBody>
          <a:bodyPr>
            <a:spAutoFit/>
          </a:bodyPr>
          <a:lstStyle/>
          <a:p>
            <a:pPr marL="4763" indent="-4763">
              <a:buClr>
                <a:srgbClr val="660033"/>
              </a:buClr>
              <a:buSzPct val="150000"/>
              <a:defRPr/>
            </a:pPr>
            <a:r>
              <a:rPr lang="es-ES" dirty="0">
                <a:ea typeface="ＭＳ Ｐゴシック" charset="-128"/>
              </a:rPr>
              <a:t>Sentencias de fondo de las salas regionales que resuelvan juicios de inconformidad</a:t>
            </a:r>
          </a:p>
        </p:txBody>
      </p:sp>
      <p:cxnSp>
        <p:nvCxnSpPr>
          <p:cNvPr id="46090" name="13 Conector recto de flecha"/>
          <p:cNvCxnSpPr>
            <a:cxnSpLocks noChangeShapeType="1"/>
          </p:cNvCxnSpPr>
          <p:nvPr/>
        </p:nvCxnSpPr>
        <p:spPr bwMode="auto">
          <a:xfrm>
            <a:off x="4500563" y="2592388"/>
            <a:ext cx="357187" cy="1587"/>
          </a:xfrm>
          <a:prstGeom prst="straightConnector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46091" name="14 Conector recto de flecha"/>
          <p:cNvCxnSpPr>
            <a:cxnSpLocks noChangeShapeType="1"/>
          </p:cNvCxnSpPr>
          <p:nvPr/>
        </p:nvCxnSpPr>
        <p:spPr bwMode="auto">
          <a:xfrm>
            <a:off x="4500563" y="4235450"/>
            <a:ext cx="357187" cy="1588"/>
          </a:xfrm>
          <a:prstGeom prst="straightConnector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46092" name="25 Forma"/>
          <p:cNvCxnSpPr>
            <a:cxnSpLocks noChangeShapeType="1"/>
            <a:stCxn id="46088" idx="3"/>
          </p:cNvCxnSpPr>
          <p:nvPr/>
        </p:nvCxnSpPr>
        <p:spPr bwMode="auto">
          <a:xfrm>
            <a:off x="7000875" y="2622550"/>
            <a:ext cx="785813" cy="449263"/>
          </a:xfrm>
          <a:prstGeom prst="bentConnector3">
            <a:avLst>
              <a:gd name="adj1" fmla="val 101009"/>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cxnSp>
        <p:nvCxnSpPr>
          <p:cNvPr id="46093" name="34 Forma"/>
          <p:cNvCxnSpPr>
            <a:cxnSpLocks noChangeShapeType="1"/>
          </p:cNvCxnSpPr>
          <p:nvPr/>
        </p:nvCxnSpPr>
        <p:spPr bwMode="auto">
          <a:xfrm flipV="1">
            <a:off x="7072313" y="3929063"/>
            <a:ext cx="549275" cy="357187"/>
          </a:xfrm>
          <a:prstGeom prst="bentConnector3">
            <a:avLst>
              <a:gd name="adj1" fmla="val 95981"/>
            </a:avLst>
          </a:prstGeom>
          <a:noFill/>
          <a:ln w="38100" algn="ctr">
            <a:solidFill>
              <a:srgbClr val="04502E"/>
            </a:solidFill>
            <a:round/>
            <a:headEnd/>
            <a:tailEnd type="oval" w="med" len="med"/>
          </a:ln>
          <a:extLst>
            <a:ext uri="{909E8E84-426E-40DD-AFC4-6F175D3DCCD1}">
              <a14:hiddenFill xmlns="" xmlns:a14="http://schemas.microsoft.com/office/drawing/2010/main">
                <a:noFill/>
              </a14:hiddenFill>
            </a:ext>
          </a:extLst>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6 Rectángulo"/>
          <p:cNvSpPr>
            <a:spLocks noChangeArrowheads="1"/>
          </p:cNvSpPr>
          <p:nvPr/>
        </p:nvSpPr>
        <p:spPr bwMode="auto">
          <a:xfrm>
            <a:off x="785813" y="2636838"/>
            <a:ext cx="7643812" cy="175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buClr>
                <a:srgbClr val="953735"/>
              </a:buClr>
            </a:pPr>
            <a:r>
              <a:rPr lang="es-MX" altLang="es-MX" sz="3600" b="1">
                <a:solidFill>
                  <a:srgbClr val="0E502B"/>
                </a:solidFill>
                <a:latin typeface="Helvetica Neue" charset="0"/>
              </a:rPr>
              <a:t>Dictamen y declaraciones de validez de la elección y de Presidente electo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6 Rectángulo"/>
          <p:cNvSpPr>
            <a:spLocks noChangeArrowheads="1"/>
          </p:cNvSpPr>
          <p:nvPr/>
        </p:nvSpPr>
        <p:spPr bwMode="auto">
          <a:xfrm>
            <a:off x="788988" y="57150"/>
            <a:ext cx="8358187"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Dictamen y declaraciones de validez</a:t>
            </a:r>
          </a:p>
          <a:p>
            <a:pPr algn="r" eaLnBrk="1" hangingPunct="1"/>
            <a:r>
              <a:rPr lang="es-MX" altLang="es-MX" sz="2400" b="1">
                <a:solidFill>
                  <a:schemeClr val="bg1"/>
                </a:solidFill>
                <a:latin typeface="Antique Olive"/>
              </a:rPr>
              <a:t> </a:t>
            </a:r>
            <a:r>
              <a:rPr lang="es-MX" altLang="es-MX" sz="2400" b="1">
                <a:solidFill>
                  <a:srgbClr val="0E502B"/>
                </a:solidFill>
                <a:latin typeface="Antique Olive"/>
              </a:rPr>
              <a:t>de la elección y de presidente electo</a:t>
            </a:r>
            <a:endParaRPr lang="es-ES" altLang="es-MX" sz="2400" b="1">
              <a:solidFill>
                <a:srgbClr val="0E502B"/>
              </a:solidFill>
              <a:latin typeface="Antique Olive"/>
            </a:endParaRPr>
          </a:p>
        </p:txBody>
      </p:sp>
      <p:sp>
        <p:nvSpPr>
          <p:cNvPr id="48131" name="AutoShape 4"/>
          <p:cNvSpPr>
            <a:spLocks noChangeArrowheads="1"/>
          </p:cNvSpPr>
          <p:nvPr/>
        </p:nvSpPr>
        <p:spPr bwMode="auto">
          <a:xfrm>
            <a:off x="468313" y="1444625"/>
            <a:ext cx="2590800" cy="1192213"/>
          </a:xfrm>
          <a:prstGeom prst="roundRect">
            <a:avLst>
              <a:gd name="adj" fmla="val 16667"/>
            </a:avLst>
          </a:prstGeom>
          <a:solidFill>
            <a:srgbClr val="EAEAEA"/>
          </a:solidFill>
          <a:ln w="28575" algn="ctr">
            <a:solidFill>
              <a:srgbClr val="04502E"/>
            </a:solidFill>
            <a:round/>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1600"/>
              <a:t>Se realiza </a:t>
            </a:r>
            <a:r>
              <a:rPr lang="es-MX" altLang="es-MX" sz="1600" b="1"/>
              <a:t>cada seis años</a:t>
            </a:r>
            <a:r>
              <a:rPr lang="es-MX" altLang="es-MX" sz="1600"/>
              <a:t>, durante la elección de presidente de la República</a:t>
            </a:r>
            <a:endParaRPr lang="es-ES" altLang="es-MX" sz="1600"/>
          </a:p>
        </p:txBody>
      </p:sp>
      <p:sp>
        <p:nvSpPr>
          <p:cNvPr id="50180" name="AutoShape 5"/>
          <p:cNvSpPr>
            <a:spLocks noChangeArrowheads="1"/>
          </p:cNvSpPr>
          <p:nvPr/>
        </p:nvSpPr>
        <p:spPr bwMode="auto">
          <a:xfrm>
            <a:off x="4410075" y="1316038"/>
            <a:ext cx="4229100" cy="1465262"/>
          </a:xfrm>
          <a:prstGeom prst="roundRect">
            <a:avLst>
              <a:gd name="adj" fmla="val 16667"/>
            </a:avLst>
          </a:prstGeom>
          <a:noFill/>
          <a:ln w="28575" algn="ctr">
            <a:solidFill>
              <a:schemeClr val="bg1">
                <a:lumMod val="50000"/>
              </a:schemeClr>
            </a:solidFill>
            <a:round/>
            <a:headEnd/>
            <a:tailEnd/>
          </a:ln>
        </p:spPr>
        <p:txBody>
          <a:bodyPr>
            <a:spAutoFit/>
          </a:bodyPr>
          <a:lstStyle/>
          <a:p>
            <a:pPr algn="just">
              <a:defRPr/>
            </a:pPr>
            <a:r>
              <a:rPr lang="es-MX" sz="1600" b="1" dirty="0">
                <a:ea typeface="ＭＳ Ｐゴシック" charset="-128"/>
              </a:rPr>
              <a:t>al resolverse el último de los medios de impugnación </a:t>
            </a:r>
            <a:r>
              <a:rPr lang="es-MX" sz="1600" dirty="0">
                <a:ea typeface="ＭＳ Ｐゴシック" charset="-128"/>
              </a:rPr>
              <a:t>que se hubiesen interpuesto en contra de esta elección o cuando se tenga constancia de que </a:t>
            </a:r>
            <a:r>
              <a:rPr lang="es-MX" sz="1600" b="1" dirty="0">
                <a:ea typeface="ＭＳ Ｐゴシック" charset="-128"/>
              </a:rPr>
              <a:t>no se presentó ninguno.</a:t>
            </a:r>
            <a:endParaRPr lang="es-ES" sz="1600" b="1" dirty="0">
              <a:ea typeface="ＭＳ Ｐゴシック" charset="-128"/>
            </a:endParaRPr>
          </a:p>
        </p:txBody>
      </p:sp>
      <p:sp>
        <p:nvSpPr>
          <p:cNvPr id="50181" name="AutoShape 6"/>
          <p:cNvSpPr>
            <a:spLocks noChangeArrowheads="1"/>
          </p:cNvSpPr>
          <p:nvPr/>
        </p:nvSpPr>
        <p:spPr bwMode="auto">
          <a:xfrm>
            <a:off x="4410075" y="3141663"/>
            <a:ext cx="4229100" cy="1463675"/>
          </a:xfrm>
          <a:prstGeom prst="roundRect">
            <a:avLst>
              <a:gd name="adj" fmla="val 16667"/>
            </a:avLst>
          </a:prstGeom>
          <a:noFill/>
          <a:ln w="28575" algn="ctr">
            <a:solidFill>
              <a:schemeClr val="bg1">
                <a:lumMod val="50000"/>
              </a:schemeClr>
            </a:solidFill>
            <a:round/>
            <a:headEnd/>
            <a:tailEnd/>
          </a:ln>
        </p:spPr>
        <p:txBody>
          <a:bodyPr>
            <a:spAutoFit/>
          </a:bodyPr>
          <a:lstStyle/>
          <a:p>
            <a:pPr algn="just">
              <a:buClr>
                <a:srgbClr val="953735"/>
              </a:buClr>
              <a:defRPr/>
            </a:pPr>
            <a:r>
              <a:rPr lang="es-MX" sz="1600" dirty="0">
                <a:ea typeface="ＭＳ Ｐゴシック" charset="-128"/>
              </a:rPr>
              <a:t>A más tardar el </a:t>
            </a:r>
            <a:r>
              <a:rPr lang="es-MX" sz="1600" b="1" dirty="0">
                <a:solidFill>
                  <a:srgbClr val="0E502B"/>
                </a:solidFill>
                <a:ea typeface="ＭＳ Ｐゴシック" charset="-128"/>
              </a:rPr>
              <a:t>6 de septiembre</a:t>
            </a:r>
            <a:r>
              <a:rPr lang="es-MX" sz="1600" dirty="0">
                <a:ea typeface="ＭＳ Ｐゴシック" charset="-128"/>
              </a:rPr>
              <a:t>, al aprobar la </a:t>
            </a:r>
            <a:r>
              <a:rPr lang="es-MX" sz="1600" b="1" dirty="0">
                <a:ea typeface="ＭＳ Ｐゴシック" charset="-128"/>
              </a:rPr>
              <a:t>Sala Superior del TEPJF</a:t>
            </a:r>
            <a:r>
              <a:rPr lang="es-MX" sz="1600" dirty="0">
                <a:ea typeface="ＭＳ Ｐゴシック" charset="-128"/>
              </a:rPr>
              <a:t>, el dictamen que contenga el </a:t>
            </a:r>
            <a:r>
              <a:rPr lang="es-MX" sz="1600" b="1" dirty="0">
                <a:ea typeface="ＭＳ Ｐゴシック" charset="-128"/>
              </a:rPr>
              <a:t>cómputo final y la declaración de validez de la elección y la de Presidente electo</a:t>
            </a:r>
            <a:r>
              <a:rPr lang="es-MX" sz="1600" dirty="0">
                <a:ea typeface="ＭＳ Ｐゴシック" charset="-128"/>
              </a:rPr>
              <a:t>.</a:t>
            </a:r>
            <a:endParaRPr lang="es-ES" sz="1600" dirty="0">
              <a:ea typeface="ＭＳ Ｐゴシック" charset="-128"/>
            </a:endParaRPr>
          </a:p>
        </p:txBody>
      </p:sp>
      <p:sp>
        <p:nvSpPr>
          <p:cNvPr id="48134" name="11 Rectángulo"/>
          <p:cNvSpPr>
            <a:spLocks noChangeArrowheads="1"/>
          </p:cNvSpPr>
          <p:nvPr/>
        </p:nvSpPr>
        <p:spPr bwMode="auto">
          <a:xfrm>
            <a:off x="3348038" y="2239963"/>
            <a:ext cx="100806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000" b="1">
                <a:solidFill>
                  <a:srgbClr val="04502E"/>
                </a:solidFill>
              </a:rPr>
              <a:t>Inicia</a:t>
            </a:r>
            <a:endParaRPr lang="es-ES" altLang="es-MX" sz="2000" b="1">
              <a:solidFill>
                <a:srgbClr val="04502E"/>
              </a:solidFill>
            </a:endParaRPr>
          </a:p>
        </p:txBody>
      </p:sp>
      <p:sp>
        <p:nvSpPr>
          <p:cNvPr id="48135" name="11 Rectángulo"/>
          <p:cNvSpPr>
            <a:spLocks noChangeArrowheads="1"/>
          </p:cNvSpPr>
          <p:nvPr/>
        </p:nvSpPr>
        <p:spPr bwMode="auto">
          <a:xfrm>
            <a:off x="647700" y="3338513"/>
            <a:ext cx="13684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000" b="1">
                <a:solidFill>
                  <a:srgbClr val="04502E"/>
                </a:solidFill>
              </a:rPr>
              <a:t>Concluye</a:t>
            </a:r>
            <a:endParaRPr lang="es-ES" altLang="es-MX" sz="2000" b="1">
              <a:solidFill>
                <a:srgbClr val="04502E"/>
              </a:solidFill>
            </a:endParaRPr>
          </a:p>
        </p:txBody>
      </p:sp>
      <p:sp>
        <p:nvSpPr>
          <p:cNvPr id="47112" name="AutoShape 9"/>
          <p:cNvSpPr>
            <a:spLocks noChangeArrowheads="1"/>
          </p:cNvSpPr>
          <p:nvPr/>
        </p:nvSpPr>
        <p:spPr bwMode="auto">
          <a:xfrm>
            <a:off x="3478213" y="1695450"/>
            <a:ext cx="588962" cy="509588"/>
          </a:xfrm>
          <a:prstGeom prst="rightArrow">
            <a:avLst>
              <a:gd name="adj1" fmla="val 50000"/>
              <a:gd name="adj2" fmla="val 25000"/>
            </a:avLst>
          </a:prstGeom>
          <a:solidFill>
            <a:schemeClr val="bg2">
              <a:lumMod val="60000"/>
              <a:lumOff val="40000"/>
            </a:schemeClr>
          </a:solidFill>
          <a:ln w="9525">
            <a:solidFill>
              <a:srgbClr val="04502E"/>
            </a:solidFill>
            <a:miter lim="800000"/>
            <a:headEnd/>
            <a:tailEnd/>
          </a:ln>
        </p:spPr>
        <p:txBody>
          <a:bodyPr wrap="none" anchor="ctr"/>
          <a:lstStyle/>
          <a:p>
            <a:pPr>
              <a:defRPr/>
            </a:pPr>
            <a:endParaRPr lang="es-MX">
              <a:ea typeface="ＭＳ Ｐゴシック" charset="-128"/>
            </a:endParaRPr>
          </a:p>
        </p:txBody>
      </p:sp>
      <p:sp>
        <p:nvSpPr>
          <p:cNvPr id="48137" name="AutoShape 11"/>
          <p:cNvSpPr>
            <a:spLocks noChangeArrowheads="1"/>
          </p:cNvSpPr>
          <p:nvPr/>
        </p:nvSpPr>
        <p:spPr bwMode="auto">
          <a:xfrm>
            <a:off x="1331913" y="5013325"/>
            <a:ext cx="6376987" cy="646113"/>
          </a:xfrm>
          <a:prstGeom prst="roundRect">
            <a:avLst>
              <a:gd name="adj" fmla="val 16667"/>
            </a:avLst>
          </a:prstGeom>
          <a:noFill/>
          <a:ln w="28575" algn="ctr">
            <a:solidFill>
              <a:srgbClr val="04502E"/>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600"/>
              <a:t>El </a:t>
            </a:r>
            <a:r>
              <a:rPr lang="es-MX" altLang="es-MX" sz="1600" b="1"/>
              <a:t>TEPJF</a:t>
            </a:r>
            <a:r>
              <a:rPr lang="es-MX" altLang="es-MX" sz="1600"/>
              <a:t> entregará al candidato que hubiese obtenido el mayor número de votos la constancia de </a:t>
            </a:r>
            <a:r>
              <a:rPr lang="es-MX" altLang="es-MX" sz="1600" b="1"/>
              <a:t>presidente electo</a:t>
            </a:r>
            <a:r>
              <a:rPr lang="es-MX" altLang="es-MX" sz="1600"/>
              <a:t>.</a:t>
            </a:r>
            <a:endParaRPr lang="es-ES" altLang="es-MX" sz="1600"/>
          </a:p>
        </p:txBody>
      </p:sp>
      <p:sp>
        <p:nvSpPr>
          <p:cNvPr id="48138" name="8 Marcador de contenido"/>
          <p:cNvSpPr>
            <a:spLocks/>
          </p:cNvSpPr>
          <p:nvPr/>
        </p:nvSpPr>
        <p:spPr bwMode="auto">
          <a:xfrm>
            <a:off x="2843213" y="5949950"/>
            <a:ext cx="4800600"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rgbClr val="632523"/>
              </a:buClr>
            </a:pPr>
            <a:r>
              <a:rPr lang="es-MX" altLang="es-MX" sz="1200"/>
              <a:t>Artículos 317.1, b) de la LGIPE</a:t>
            </a:r>
          </a:p>
          <a:p>
            <a:pPr algn="r" eaLnBrk="1" hangingPunct="1">
              <a:spcBef>
                <a:spcPct val="20000"/>
              </a:spcBef>
              <a:buClr>
                <a:srgbClr val="632523"/>
              </a:buClr>
            </a:pPr>
            <a:r>
              <a:rPr lang="es-MX" altLang="es-MX" sz="1200"/>
              <a:t> y 186, fracción II de la LOPJF</a:t>
            </a:r>
          </a:p>
        </p:txBody>
      </p:sp>
      <p:sp>
        <p:nvSpPr>
          <p:cNvPr id="2" name="1 Flecha doblada hacia arriba"/>
          <p:cNvSpPr/>
          <p:nvPr/>
        </p:nvSpPr>
        <p:spPr>
          <a:xfrm rot="5400000">
            <a:off x="2303463" y="3068637"/>
            <a:ext cx="1079500" cy="936625"/>
          </a:xfrm>
          <a:prstGeom prst="bentUpArrow">
            <a:avLst/>
          </a:prstGeom>
          <a:solidFill>
            <a:schemeClr val="bg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6 Rectángulo"/>
          <p:cNvSpPr>
            <a:spLocks noChangeArrowheads="1"/>
          </p:cNvSpPr>
          <p:nvPr/>
        </p:nvSpPr>
        <p:spPr bwMode="auto">
          <a:xfrm>
            <a:off x="541338" y="2924175"/>
            <a:ext cx="799147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buClr>
                <a:srgbClr val="953735"/>
              </a:buClr>
            </a:pPr>
            <a:r>
              <a:rPr lang="es-MX" altLang="es-MX" sz="3600" b="1">
                <a:solidFill>
                  <a:srgbClr val="0E502B"/>
                </a:solidFill>
                <a:latin typeface="Helvetica Neue" charset="0"/>
              </a:rPr>
              <a:t>Actos posteriores al proceso electoral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6 Rectángulo"/>
          <p:cNvSpPr>
            <a:spLocks noChangeArrowheads="1"/>
          </p:cNvSpPr>
          <p:nvPr/>
        </p:nvSpPr>
        <p:spPr bwMode="auto">
          <a:xfrm>
            <a:off x="2555875" y="-26988"/>
            <a:ext cx="6553200"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400" b="1">
                <a:solidFill>
                  <a:schemeClr val="bg1"/>
                </a:solidFill>
                <a:latin typeface="Antique Olive"/>
              </a:rPr>
              <a:t>Pérdida de registro de los partidos políticos</a:t>
            </a:r>
          </a:p>
        </p:txBody>
      </p:sp>
      <p:sp>
        <p:nvSpPr>
          <p:cNvPr id="50179" name="9 Rectángulo"/>
          <p:cNvSpPr>
            <a:spLocks noChangeArrowheads="1"/>
          </p:cNvSpPr>
          <p:nvPr/>
        </p:nvSpPr>
        <p:spPr bwMode="auto">
          <a:xfrm>
            <a:off x="468313" y="1196975"/>
            <a:ext cx="3889375" cy="3754438"/>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pPr>
            <a:r>
              <a:rPr lang="es-ES" altLang="es-MX" sz="1700" b="1"/>
              <a:t>Entre otras</a:t>
            </a:r>
            <a:r>
              <a:rPr lang="es-ES" altLang="es-MX" sz="1700"/>
              <a:t>: </a:t>
            </a:r>
          </a:p>
          <a:p>
            <a:pPr algn="just" eaLnBrk="1" hangingPunct="1">
              <a:buClr>
                <a:srgbClr val="632523"/>
              </a:buClr>
              <a:buSzPct val="90000"/>
              <a:buFont typeface="Wingdings" pitchFamily="2" charset="2"/>
              <a:buChar char="§"/>
            </a:pPr>
            <a:r>
              <a:rPr lang="es-ES" altLang="es-MX" sz="1700"/>
              <a:t>No participar en un proceso electoral federal ordinario;</a:t>
            </a:r>
          </a:p>
          <a:p>
            <a:pPr algn="just" eaLnBrk="1" hangingPunct="1">
              <a:buClr>
                <a:srgbClr val="632523"/>
              </a:buClr>
              <a:buSzPct val="90000"/>
              <a:buFont typeface="Wingdings" pitchFamily="2" charset="2"/>
              <a:buChar char="§"/>
            </a:pPr>
            <a:r>
              <a:rPr lang="es-ES" altLang="es-MX" sz="1700"/>
              <a:t> No obtener por lo menos el </a:t>
            </a:r>
            <a:r>
              <a:rPr lang="es-ES" altLang="es-MX" sz="1700" b="1">
                <a:solidFill>
                  <a:srgbClr val="04502E"/>
                </a:solidFill>
              </a:rPr>
              <a:t>3% de la votación emitida</a:t>
            </a:r>
            <a:r>
              <a:rPr lang="es-ES" altLang="es-MX" sz="1700">
                <a:solidFill>
                  <a:srgbClr val="04502E"/>
                </a:solidFill>
              </a:rPr>
              <a:t> </a:t>
            </a:r>
            <a:r>
              <a:rPr lang="es-ES" altLang="es-MX" sz="1700"/>
              <a:t>en la elección federal ordinaria inmediata anterior, aun cuando participe en coalición;</a:t>
            </a:r>
          </a:p>
          <a:p>
            <a:pPr algn="just" eaLnBrk="1" hangingPunct="1">
              <a:buClr>
                <a:srgbClr val="632523"/>
              </a:buClr>
              <a:buSzPct val="90000"/>
              <a:buFont typeface="Wingdings" pitchFamily="2" charset="2"/>
              <a:buChar char="§"/>
            </a:pPr>
            <a:r>
              <a:rPr lang="es-ES" altLang="es-MX" sz="1700"/>
              <a:t> Incumplir de manera grave y sistemática con las obligaciones que le señala la LGIPE;</a:t>
            </a:r>
          </a:p>
          <a:p>
            <a:pPr algn="just" eaLnBrk="1" hangingPunct="1">
              <a:buClr>
                <a:srgbClr val="632523"/>
              </a:buClr>
              <a:buSzPct val="90000"/>
              <a:buFont typeface="Wingdings" pitchFamily="2" charset="2"/>
              <a:buChar char="§"/>
            </a:pPr>
            <a:r>
              <a:rPr lang="es-ES" altLang="es-MX" sz="1700"/>
              <a:t> Haber sido declarado disuelto o fusionarse con otro partido, por acuerdo de sus miembros de conformidad con sus estatutos.</a:t>
            </a:r>
            <a:endParaRPr lang="es-MX" altLang="es-MX" sz="1700"/>
          </a:p>
        </p:txBody>
      </p:sp>
      <p:sp>
        <p:nvSpPr>
          <p:cNvPr id="50180" name="6 Rectángulo"/>
          <p:cNvSpPr>
            <a:spLocks noChangeArrowheads="1"/>
          </p:cNvSpPr>
          <p:nvPr/>
        </p:nvSpPr>
        <p:spPr bwMode="auto">
          <a:xfrm>
            <a:off x="5364163" y="2852738"/>
            <a:ext cx="28797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s-MX" sz="1600" b="1"/>
              <a:t>Unidad de Fiscalización</a:t>
            </a:r>
          </a:p>
        </p:txBody>
      </p:sp>
      <p:sp>
        <p:nvSpPr>
          <p:cNvPr id="50181" name="Line 25"/>
          <p:cNvSpPr>
            <a:spLocks noChangeShapeType="1"/>
          </p:cNvSpPr>
          <p:nvPr/>
        </p:nvSpPr>
        <p:spPr bwMode="auto">
          <a:xfrm>
            <a:off x="4356100" y="1844675"/>
            <a:ext cx="647700" cy="0"/>
          </a:xfrm>
          <a:prstGeom prst="line">
            <a:avLst/>
          </a:prstGeom>
          <a:noFill/>
          <a:ln w="44450">
            <a:solidFill>
              <a:srgbClr val="04502E"/>
            </a:solidFill>
            <a:round/>
            <a:headEnd/>
            <a:tailEnd type="oval" w="med" len="med"/>
          </a:ln>
          <a:extLst>
            <a:ext uri="{909E8E84-426E-40DD-AFC4-6F175D3DCCD1}">
              <a14:hiddenFill xmlns="" xmlns:a14="http://schemas.microsoft.com/office/drawing/2010/main">
                <a:noFill/>
              </a14:hiddenFill>
            </a:ext>
          </a:extLst>
        </p:spPr>
        <p:txBody>
          <a:bodyPr/>
          <a:lstStyle/>
          <a:p>
            <a:endParaRPr lang="es-MX"/>
          </a:p>
        </p:txBody>
      </p:sp>
      <p:sp>
        <p:nvSpPr>
          <p:cNvPr id="50182" name="9 Rectángulo"/>
          <p:cNvSpPr>
            <a:spLocks noChangeArrowheads="1"/>
          </p:cNvSpPr>
          <p:nvPr/>
        </p:nvSpPr>
        <p:spPr bwMode="auto">
          <a:xfrm>
            <a:off x="4859338" y="3684588"/>
            <a:ext cx="3889375" cy="1400175"/>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ES" altLang="es-MX" sz="1700"/>
              <a:t>Nombrará un </a:t>
            </a:r>
            <a:r>
              <a:rPr lang="es-ES" altLang="es-MX" sz="1700" b="1">
                <a:solidFill>
                  <a:srgbClr val="632523"/>
                </a:solidFill>
              </a:rPr>
              <a:t>i</a:t>
            </a:r>
            <a:r>
              <a:rPr lang="es-ES" altLang="es-MX" sz="1700" b="1">
                <a:solidFill>
                  <a:srgbClr val="04502E"/>
                </a:solidFill>
              </a:rPr>
              <a:t>nterventor</a:t>
            </a:r>
            <a:r>
              <a:rPr lang="es-ES" altLang="es-MX" sz="1700"/>
              <a:t> responsable del control y vigilancia del uso y destino de los recursos y bienes del partido. Tendrá facultades para actos de administración y dominio.</a:t>
            </a:r>
            <a:endParaRPr lang="es-MX" altLang="es-MX" sz="1700"/>
          </a:p>
        </p:txBody>
      </p:sp>
      <p:sp>
        <p:nvSpPr>
          <p:cNvPr id="50183" name="Line 27"/>
          <p:cNvSpPr>
            <a:spLocks noChangeShapeType="1"/>
          </p:cNvSpPr>
          <p:nvPr/>
        </p:nvSpPr>
        <p:spPr bwMode="auto">
          <a:xfrm>
            <a:off x="6804025" y="3213100"/>
            <a:ext cx="0" cy="287338"/>
          </a:xfrm>
          <a:prstGeom prst="line">
            <a:avLst/>
          </a:prstGeom>
          <a:noFill/>
          <a:ln w="44450">
            <a:solidFill>
              <a:srgbClr val="04502E"/>
            </a:solidFill>
            <a:round/>
            <a:headEnd/>
            <a:tailEnd type="oval" w="med" len="med"/>
          </a:ln>
          <a:extLst>
            <a:ext uri="{909E8E84-426E-40DD-AFC4-6F175D3DCCD1}">
              <a14:hiddenFill xmlns="" xmlns:a14="http://schemas.microsoft.com/office/drawing/2010/main">
                <a:noFill/>
              </a14:hiddenFill>
            </a:ext>
          </a:extLst>
        </p:spPr>
        <p:txBody>
          <a:bodyPr/>
          <a:lstStyle/>
          <a:p>
            <a:endParaRPr lang="es-MX"/>
          </a:p>
        </p:txBody>
      </p:sp>
      <p:sp>
        <p:nvSpPr>
          <p:cNvPr id="50184" name="6 Rectángulo"/>
          <p:cNvSpPr>
            <a:spLocks noChangeArrowheads="1"/>
          </p:cNvSpPr>
          <p:nvPr/>
        </p:nvSpPr>
        <p:spPr bwMode="auto">
          <a:xfrm>
            <a:off x="5113338" y="1285875"/>
            <a:ext cx="3816350"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s-MX" sz="1600" b="1"/>
              <a:t>La Junta General Ejecutiva emite la declaratoria de pérdida de registro.  El Consejo General la declara y ordena su publicación en el DOF.</a:t>
            </a:r>
            <a:r>
              <a:rPr lang="es-ES" altLang="es-MX" sz="1600"/>
              <a:t> </a:t>
            </a:r>
          </a:p>
        </p:txBody>
      </p:sp>
      <p:sp>
        <p:nvSpPr>
          <p:cNvPr id="50185" name="Rectangle 29"/>
          <p:cNvSpPr>
            <a:spLocks noChangeArrowheads="1"/>
          </p:cNvSpPr>
          <p:nvPr/>
        </p:nvSpPr>
        <p:spPr bwMode="auto">
          <a:xfrm>
            <a:off x="1547813" y="5373688"/>
            <a:ext cx="6048375" cy="606425"/>
          </a:xfrm>
          <a:prstGeom prst="rect">
            <a:avLst/>
          </a:prstGeom>
          <a:noFill/>
          <a:ln w="19050" algn="ctr">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spcBef>
                <a:spcPct val="50000"/>
              </a:spcBef>
              <a:buFont typeface="Wingdings" pitchFamily="2" charset="2"/>
              <a:buNone/>
            </a:pPr>
            <a:r>
              <a:rPr lang="es-ES" altLang="es-MX" b="1"/>
              <a:t>Los bienes o recursos remanentes serán adjudicados íntegramente a la Federación</a:t>
            </a:r>
          </a:p>
        </p:txBody>
      </p:sp>
      <p:sp>
        <p:nvSpPr>
          <p:cNvPr id="50186" name="8 Marcador de contenido"/>
          <p:cNvSpPr>
            <a:spLocks/>
          </p:cNvSpPr>
          <p:nvPr/>
        </p:nvSpPr>
        <p:spPr bwMode="auto">
          <a:xfrm>
            <a:off x="3203575" y="6092825"/>
            <a:ext cx="4319588"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rgbClr val="632523"/>
              </a:buClr>
            </a:pPr>
            <a:r>
              <a:rPr lang="es-MX" altLang="es-MX" sz="1200"/>
              <a:t>Artículo 94  a 967de la LGPP</a:t>
            </a:r>
          </a:p>
          <a:p>
            <a:pPr algn="r" eaLnBrk="1" hangingPunct="1">
              <a:spcBef>
                <a:spcPct val="20000"/>
              </a:spcBef>
              <a:buClr>
                <a:srgbClr val="632523"/>
              </a:buClr>
            </a:pPr>
            <a:r>
              <a:rPr lang="es-MX" altLang="es-MX" sz="1200"/>
              <a:t>Tesis XVIII/2001, LVIII/2001 y IX/2011 del TEPJF</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6 Rectángulo"/>
          <p:cNvSpPr>
            <a:spLocks noChangeArrowheads="1"/>
          </p:cNvSpPr>
          <p:nvPr/>
        </p:nvSpPr>
        <p:spPr bwMode="auto">
          <a:xfrm>
            <a:off x="1116013" y="-26988"/>
            <a:ext cx="8027987"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400" b="1">
                <a:solidFill>
                  <a:schemeClr val="bg1"/>
                </a:solidFill>
                <a:latin typeface="Antique Olive"/>
              </a:rPr>
              <a:t>Fiscalización de los recursos de los partidos políticos</a:t>
            </a:r>
          </a:p>
        </p:txBody>
      </p:sp>
      <p:sp>
        <p:nvSpPr>
          <p:cNvPr id="51203" name="6 Rectángulo"/>
          <p:cNvSpPr>
            <a:spLocks noChangeArrowheads="1"/>
          </p:cNvSpPr>
          <p:nvPr/>
        </p:nvSpPr>
        <p:spPr bwMode="auto">
          <a:xfrm>
            <a:off x="650875" y="620713"/>
            <a:ext cx="7850188" cy="161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r>
              <a:rPr lang="es-ES" altLang="es-MX" sz="2000"/>
              <a:t>La Unidad de Fiscalización es un órgano técnico del Consejo General del INE que revisa los informes de los partidos y agrupaciones políticas nacionales, respecto del origen y monto de los recursos que reciban por cualquier modalidad de financiamiento, así como sobre su destino y aplicación.</a:t>
            </a:r>
          </a:p>
        </p:txBody>
      </p:sp>
      <p:sp>
        <p:nvSpPr>
          <p:cNvPr id="51204" name="6 Rectángulo"/>
          <p:cNvSpPr>
            <a:spLocks noChangeArrowheads="1"/>
          </p:cNvSpPr>
          <p:nvPr/>
        </p:nvSpPr>
        <p:spPr bwMode="auto">
          <a:xfrm>
            <a:off x="1906588" y="2717800"/>
            <a:ext cx="129698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s-MX" b="1">
                <a:solidFill>
                  <a:srgbClr val="04502E"/>
                </a:solidFill>
              </a:rPr>
              <a:t>Revisión </a:t>
            </a:r>
          </a:p>
        </p:txBody>
      </p:sp>
      <p:sp>
        <p:nvSpPr>
          <p:cNvPr id="51205" name="AutoShape 23"/>
          <p:cNvSpPr>
            <a:spLocks/>
          </p:cNvSpPr>
          <p:nvPr/>
        </p:nvSpPr>
        <p:spPr bwMode="auto">
          <a:xfrm>
            <a:off x="3203575" y="2276475"/>
            <a:ext cx="215900" cy="3097213"/>
          </a:xfrm>
          <a:prstGeom prst="leftBrace">
            <a:avLst>
              <a:gd name="adj1" fmla="val 176663"/>
              <a:gd name="adj2" fmla="val 50000"/>
            </a:avLst>
          </a:prstGeom>
          <a:noFill/>
          <a:ln w="19050">
            <a:solidFill>
              <a:srgbClr val="04502E"/>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MX" altLang="es-MX">
              <a:solidFill>
                <a:srgbClr val="04502E"/>
              </a:solidFill>
            </a:endParaRPr>
          </a:p>
        </p:txBody>
      </p:sp>
      <p:sp>
        <p:nvSpPr>
          <p:cNvPr id="51206" name="6 Rectángulo"/>
          <p:cNvSpPr>
            <a:spLocks noChangeArrowheads="1"/>
          </p:cNvSpPr>
          <p:nvPr/>
        </p:nvSpPr>
        <p:spPr bwMode="auto">
          <a:xfrm>
            <a:off x="3348038" y="2433638"/>
            <a:ext cx="5545137" cy="286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Char char="§"/>
            </a:pPr>
            <a:r>
              <a:rPr lang="es-ES" altLang="es-MX" b="1"/>
              <a:t> 60 días - informes  anuales de gasto ordinario</a:t>
            </a:r>
          </a:p>
          <a:p>
            <a:pPr algn="just" eaLnBrk="1" hangingPunct="1">
              <a:buClr>
                <a:srgbClr val="632523"/>
              </a:buClr>
              <a:buSzPct val="90000"/>
              <a:buFont typeface="Wingdings" pitchFamily="2" charset="2"/>
              <a:buChar char="§"/>
            </a:pPr>
            <a:endParaRPr lang="es-ES" altLang="es-MX" b="1"/>
          </a:p>
          <a:p>
            <a:pPr algn="just" eaLnBrk="1" hangingPunct="1">
              <a:buClr>
                <a:srgbClr val="632523"/>
              </a:buClr>
              <a:buSzPct val="90000"/>
              <a:buFont typeface="Wingdings" pitchFamily="2" charset="2"/>
              <a:buChar char="§"/>
            </a:pPr>
            <a:r>
              <a:rPr lang="es-ES" altLang="es-MX" b="1"/>
              <a:t>  10 días siguientes al de la conclusión  de las precampañas</a:t>
            </a:r>
          </a:p>
          <a:p>
            <a:pPr algn="just" eaLnBrk="1" hangingPunct="1">
              <a:buClr>
                <a:srgbClr val="632523"/>
              </a:buClr>
              <a:buSzPct val="90000"/>
              <a:buFont typeface="Wingdings" pitchFamily="2" charset="2"/>
              <a:buChar char="§"/>
            </a:pPr>
            <a:endParaRPr lang="es-ES" altLang="es-MX" b="1"/>
          </a:p>
          <a:p>
            <a:pPr algn="just" eaLnBrk="1" hangingPunct="1">
              <a:buClr>
                <a:srgbClr val="632523"/>
              </a:buClr>
              <a:buSzPct val="90000"/>
              <a:buFont typeface="Wingdings" pitchFamily="2" charset="2"/>
              <a:buChar char="§"/>
            </a:pPr>
            <a:r>
              <a:rPr lang="es-MX" altLang="es-MX" b="1"/>
              <a:t> informes de ingresos y gastos por periodos de 30 días, contados a partir de que dé inicio la etapa de campaña, debiendo entregarlos a la Unidad Técnica dentro de los siguientes 3 días concluido cada periodo. </a:t>
            </a:r>
            <a:endParaRPr lang="es-ES" altLang="es-MX" b="1"/>
          </a:p>
        </p:txBody>
      </p:sp>
      <p:sp>
        <p:nvSpPr>
          <p:cNvPr id="51207" name="6 Rectángulo"/>
          <p:cNvSpPr>
            <a:spLocks noChangeArrowheads="1"/>
          </p:cNvSpPr>
          <p:nvPr/>
        </p:nvSpPr>
        <p:spPr bwMode="auto">
          <a:xfrm>
            <a:off x="755650" y="5375275"/>
            <a:ext cx="799306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r>
              <a:rPr lang="es-ES" altLang="es-MX"/>
              <a:t>Presenta dictamen de resolución al Consejo General, para que determine la sanción correspondiente.</a:t>
            </a:r>
          </a:p>
        </p:txBody>
      </p:sp>
      <p:sp>
        <p:nvSpPr>
          <p:cNvPr id="51208" name="8 Marcador de contenido"/>
          <p:cNvSpPr>
            <a:spLocks/>
          </p:cNvSpPr>
          <p:nvPr/>
        </p:nvSpPr>
        <p:spPr bwMode="auto">
          <a:xfrm>
            <a:off x="3348038" y="6021388"/>
            <a:ext cx="4679950"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lnSpc>
                <a:spcPct val="80000"/>
              </a:lnSpc>
              <a:spcBef>
                <a:spcPct val="20000"/>
              </a:spcBef>
              <a:buClr>
                <a:srgbClr val="632523"/>
              </a:buClr>
            </a:pPr>
            <a:r>
              <a:rPr lang="es-MX" altLang="es-MX" sz="1200"/>
              <a:t>Artículos 78.1, b), fracción I, 79.1, a), fracción III, y b), fracción  III, de la LGPP </a:t>
            </a:r>
          </a:p>
          <a:p>
            <a:pPr algn="r" eaLnBrk="1" hangingPunct="1">
              <a:lnSpc>
                <a:spcPct val="80000"/>
              </a:lnSpc>
              <a:spcBef>
                <a:spcPct val="20000"/>
              </a:spcBef>
              <a:buClr>
                <a:srgbClr val="632523"/>
              </a:buClr>
            </a:pPr>
            <a:r>
              <a:rPr lang="es-MX" altLang="es-MX" sz="1200"/>
              <a:t>Tesis XIV/2009 del TEPJF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6 Rectángulo"/>
          <p:cNvSpPr>
            <a:spLocks noChangeArrowheads="1"/>
          </p:cNvSpPr>
          <p:nvPr/>
        </p:nvSpPr>
        <p:spPr bwMode="auto">
          <a:xfrm>
            <a:off x="1835150" y="-26988"/>
            <a:ext cx="7129463"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Previo al inicio del proceso electoral</a:t>
            </a:r>
            <a:endParaRPr lang="es-ES" altLang="es-MX" sz="2400" b="1">
              <a:solidFill>
                <a:schemeClr val="bg1"/>
              </a:solidFill>
              <a:latin typeface="Antique Olive"/>
            </a:endParaRPr>
          </a:p>
        </p:txBody>
      </p:sp>
      <p:sp>
        <p:nvSpPr>
          <p:cNvPr id="2" name="8 Marcador de contenido"/>
          <p:cNvSpPr>
            <a:spLocks noGrp="1"/>
          </p:cNvSpPr>
          <p:nvPr>
            <p:ph sz="quarter" idx="4294967295"/>
          </p:nvPr>
        </p:nvSpPr>
        <p:spPr>
          <a:xfrm>
            <a:off x="3390900" y="1133475"/>
            <a:ext cx="5429250" cy="1000125"/>
          </a:xfrm>
          <a:prstGeom prst="rect">
            <a:avLst/>
          </a:prstGeom>
        </p:spPr>
        <p:txBody>
          <a:bodyPr/>
          <a:lstStyle/>
          <a:p>
            <a:pPr marL="0" indent="0" eaLnBrk="1" hangingPunct="1">
              <a:buClr>
                <a:srgbClr val="953735"/>
              </a:buClr>
              <a:buFontTx/>
              <a:buNone/>
              <a:defRPr/>
            </a:pPr>
            <a:r>
              <a:rPr lang="es-MX" sz="1800" dirty="0">
                <a:cs typeface="Arial" charset="0"/>
              </a:rPr>
              <a:t>El ámbito territorial de las </a:t>
            </a:r>
            <a:r>
              <a:rPr lang="es-MX" sz="1800" b="1" dirty="0">
                <a:cs typeface="Arial" charset="0"/>
              </a:rPr>
              <a:t>cinco</a:t>
            </a:r>
            <a:r>
              <a:rPr lang="es-MX" sz="1800" dirty="0">
                <a:cs typeface="Arial" charset="0"/>
              </a:rPr>
              <a:t> circunscripciones </a:t>
            </a:r>
            <a:r>
              <a:rPr lang="es-MX" sz="1800" b="1" dirty="0">
                <a:cs typeface="Arial" charset="0"/>
              </a:rPr>
              <a:t>plurinominales</a:t>
            </a:r>
            <a:r>
              <a:rPr lang="es-MX" sz="1800" dirty="0">
                <a:cs typeface="Arial" charset="0"/>
              </a:rPr>
              <a:t>, y la demarcación territorial de los </a:t>
            </a:r>
            <a:r>
              <a:rPr lang="es-MX" sz="1800" b="1" dirty="0">
                <a:cs typeface="Arial" charset="0"/>
              </a:rPr>
              <a:t>300</a:t>
            </a:r>
            <a:r>
              <a:rPr lang="es-MX" sz="1800" dirty="0">
                <a:cs typeface="Arial" charset="0"/>
              </a:rPr>
              <a:t> distritos electorales </a:t>
            </a:r>
            <a:r>
              <a:rPr lang="es-MX" sz="1800" b="1" dirty="0">
                <a:cs typeface="Arial" charset="0"/>
              </a:rPr>
              <a:t>uninominales</a:t>
            </a:r>
            <a:r>
              <a:rPr lang="es-MX" sz="1800" dirty="0">
                <a:cs typeface="Arial" charset="0"/>
              </a:rPr>
              <a:t>.</a:t>
            </a:r>
            <a:endParaRPr lang="es-MX" sz="1050" i="1" dirty="0">
              <a:cs typeface="Arial" charset="0"/>
            </a:endParaRPr>
          </a:p>
        </p:txBody>
      </p:sp>
      <p:sp>
        <p:nvSpPr>
          <p:cNvPr id="6148" name="5 Rectángulo redondeado"/>
          <p:cNvSpPr>
            <a:spLocks noChangeArrowheads="1"/>
          </p:cNvSpPr>
          <p:nvPr/>
        </p:nvSpPr>
        <p:spPr bwMode="auto">
          <a:xfrm>
            <a:off x="395288" y="1268413"/>
            <a:ext cx="1714500" cy="928687"/>
          </a:xfrm>
          <a:prstGeom prst="roundRect">
            <a:avLst>
              <a:gd name="adj" fmla="val 16667"/>
            </a:avLst>
          </a:prstGeom>
          <a:noFill/>
          <a:ln w="25400" algn="ctr">
            <a:solidFill>
              <a:srgbClr val="04502E"/>
            </a:solidFill>
            <a:round/>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a:t>El CG del INE determinará</a:t>
            </a:r>
          </a:p>
        </p:txBody>
      </p:sp>
      <p:sp>
        <p:nvSpPr>
          <p:cNvPr id="6149" name="6 Flecha derecha"/>
          <p:cNvSpPr>
            <a:spLocks noChangeArrowheads="1"/>
          </p:cNvSpPr>
          <p:nvPr/>
        </p:nvSpPr>
        <p:spPr bwMode="auto">
          <a:xfrm>
            <a:off x="2701925" y="1416050"/>
            <a:ext cx="214313" cy="357188"/>
          </a:xfrm>
          <a:prstGeom prst="rightArrow">
            <a:avLst>
              <a:gd name="adj1" fmla="val 50000"/>
              <a:gd name="adj2" fmla="val 50000"/>
            </a:avLst>
          </a:prstGeom>
          <a:solidFill>
            <a:srgbClr val="0E502B"/>
          </a:solidFill>
          <a:ln w="25400" algn="ctr">
            <a:solidFill>
              <a:srgbClr val="0E502B"/>
            </a:solidFill>
            <a:round/>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MX" altLang="es-MX"/>
          </a:p>
        </p:txBody>
      </p:sp>
      <p:pic>
        <p:nvPicPr>
          <p:cNvPr id="6150" name="8 Image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6900" y="2205038"/>
            <a:ext cx="6913563" cy="4103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1" name="AutoShape 7"/>
          <p:cNvSpPr>
            <a:spLocks noChangeArrowheads="1"/>
          </p:cNvSpPr>
          <p:nvPr/>
        </p:nvSpPr>
        <p:spPr bwMode="auto">
          <a:xfrm>
            <a:off x="323850" y="620713"/>
            <a:ext cx="2592388" cy="576262"/>
          </a:xfrm>
          <a:prstGeom prst="roundRect">
            <a:avLst>
              <a:gd name="adj" fmla="val 16667"/>
            </a:avLst>
          </a:prstGeom>
          <a:solidFill>
            <a:srgbClr val="C8C8C8">
              <a:alpha val="50195"/>
            </a:srgbClr>
          </a:solidFill>
          <a:ln w="25400" algn="ctr">
            <a:solidFill>
              <a:schemeClr val="bg2"/>
            </a:solidFill>
            <a:round/>
            <a:headEnd/>
            <a:tailEnd/>
          </a:ln>
        </p:spPr>
        <p:txBody>
          <a:bodyPr anchor="ctr"/>
          <a:lstStyle>
            <a:lvl1pPr defTabSz="912813" eaLnBrk="0" hangingPunct="0">
              <a:defRPr>
                <a:solidFill>
                  <a:schemeClr val="tx1"/>
                </a:solidFill>
                <a:latin typeface="Arial" pitchFamily="34" charset="0"/>
                <a:ea typeface="ＭＳ Ｐゴシック" pitchFamily="34" charset="-128"/>
              </a:defRPr>
            </a:lvl1pPr>
            <a:lvl2pPr marL="742950" indent="-285750" defTabSz="912813" eaLnBrk="0" hangingPunct="0">
              <a:defRPr>
                <a:solidFill>
                  <a:schemeClr val="tx1"/>
                </a:solidFill>
                <a:latin typeface="Arial" pitchFamily="34" charset="0"/>
                <a:ea typeface="ＭＳ Ｐゴシック" pitchFamily="34" charset="-128"/>
              </a:defRPr>
            </a:lvl2pPr>
            <a:lvl3pPr marL="1143000" indent="-228600" defTabSz="912813" eaLnBrk="0" hangingPunct="0">
              <a:defRPr>
                <a:solidFill>
                  <a:schemeClr val="tx1"/>
                </a:solidFill>
                <a:latin typeface="Arial" pitchFamily="34" charset="0"/>
                <a:ea typeface="ＭＳ Ｐゴシック" pitchFamily="34" charset="-128"/>
              </a:defRPr>
            </a:lvl3pPr>
            <a:lvl4pPr marL="1600200" indent="-228600" defTabSz="912813" eaLnBrk="0" hangingPunct="0">
              <a:defRPr>
                <a:solidFill>
                  <a:schemeClr val="tx1"/>
                </a:solidFill>
                <a:latin typeface="Arial" pitchFamily="34" charset="0"/>
                <a:ea typeface="ＭＳ Ｐゴシック" pitchFamily="34" charset="-128"/>
              </a:defRPr>
            </a:lvl4pPr>
            <a:lvl5pPr marL="2057400" indent="-228600" defTabSz="912813" eaLnBrk="0" hangingPunct="0">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80000"/>
              </a:spcBef>
            </a:pPr>
            <a:r>
              <a:rPr lang="es-MX" altLang="es-MX" b="1"/>
              <a:t>1. Geografía electoral</a:t>
            </a:r>
          </a:p>
        </p:txBody>
      </p:sp>
      <p:sp>
        <p:nvSpPr>
          <p:cNvPr id="6152" name="4 CuadroTexto"/>
          <p:cNvSpPr txBox="1">
            <a:spLocks noChangeArrowheads="1"/>
          </p:cNvSpPr>
          <p:nvPr/>
        </p:nvSpPr>
        <p:spPr bwMode="auto">
          <a:xfrm>
            <a:off x="2076450" y="6000750"/>
            <a:ext cx="30003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buClr>
                <a:srgbClr val="953735"/>
              </a:buClr>
            </a:pPr>
            <a:r>
              <a:rPr lang="es-MX" altLang="es-MX" sz="1200"/>
              <a:t>Artículo 214 de la LGIPE</a:t>
            </a:r>
          </a:p>
          <a:p>
            <a:pPr algn="r" eaLnBrk="1" hangingPunct="1">
              <a:buClr>
                <a:srgbClr val="953735"/>
              </a:buClr>
            </a:pPr>
            <a:r>
              <a:rPr lang="es-MX" altLang="es-MX" sz="1200"/>
              <a:t>Tesis LXXIX/2002 del TEPJF. Geografía Electoral. Concepto y propósitos</a:t>
            </a:r>
            <a:endParaRPr lang="es-ES" altLang="es-MX" sz="12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6 Rectángulo"/>
          <p:cNvSpPr>
            <a:spLocks noChangeArrowheads="1"/>
          </p:cNvSpPr>
          <p:nvPr/>
        </p:nvSpPr>
        <p:spPr bwMode="auto">
          <a:xfrm>
            <a:off x="1547813" y="2492375"/>
            <a:ext cx="5903912" cy="175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buClr>
                <a:srgbClr val="953735"/>
              </a:buClr>
            </a:pPr>
            <a:r>
              <a:rPr lang="es-MX" altLang="es-MX" sz="2800" b="1">
                <a:latin typeface="Antique Olive"/>
              </a:rPr>
              <a:t> </a:t>
            </a:r>
            <a:r>
              <a:rPr lang="es-MX" altLang="es-MX" sz="3600" b="1">
                <a:solidFill>
                  <a:srgbClr val="0E502B"/>
                </a:solidFill>
                <a:latin typeface="Helvetica Neue" charset="0"/>
              </a:rPr>
              <a:t>Voto de los mexicanos residentes en el extranjero</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9 Rectángulo"/>
          <p:cNvSpPr>
            <a:spLocks noChangeArrowheads="1"/>
          </p:cNvSpPr>
          <p:nvPr/>
        </p:nvSpPr>
        <p:spPr bwMode="auto">
          <a:xfrm>
            <a:off x="357188" y="2884488"/>
            <a:ext cx="3384550" cy="1323975"/>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600"/>
              <a:t>Los ciudadanos en el extranjero deben solicitar al INE, </a:t>
            </a:r>
            <a:r>
              <a:rPr lang="es-MX" altLang="es-MX" sz="1600" b="1">
                <a:solidFill>
                  <a:srgbClr val="04502E"/>
                </a:solidFill>
              </a:rPr>
              <a:t>a través de los medios que apruebe el propio Instituto, </a:t>
            </a:r>
            <a:r>
              <a:rPr lang="es-MX" altLang="es-MX" sz="1600">
                <a:solidFill>
                  <a:srgbClr val="04502E"/>
                </a:solidFill>
              </a:rPr>
              <a:t> </a:t>
            </a:r>
            <a:r>
              <a:rPr lang="es-MX" altLang="es-MX" sz="1600"/>
              <a:t>su inscripción en el padrón electoral y en el LNCRE.</a:t>
            </a:r>
            <a:endParaRPr lang="es-ES" altLang="es-MX" sz="1600"/>
          </a:p>
        </p:txBody>
      </p:sp>
      <p:sp>
        <p:nvSpPr>
          <p:cNvPr id="53251" name="9 Rectángulo"/>
          <p:cNvSpPr>
            <a:spLocks noChangeArrowheads="1"/>
          </p:cNvSpPr>
          <p:nvPr/>
        </p:nvSpPr>
        <p:spPr bwMode="auto">
          <a:xfrm>
            <a:off x="357188" y="1527175"/>
            <a:ext cx="3357562" cy="830263"/>
          </a:xfrm>
          <a:prstGeom prst="rect">
            <a:avLst/>
          </a:prstGeom>
          <a:noFill/>
          <a:ln w="2540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600">
                <a:solidFill>
                  <a:srgbClr val="04502E"/>
                </a:solidFill>
              </a:rPr>
              <a:t>Del</a:t>
            </a:r>
            <a:r>
              <a:rPr lang="es-MX" altLang="es-MX" sz="1600" b="1">
                <a:solidFill>
                  <a:srgbClr val="04502E"/>
                </a:solidFill>
              </a:rPr>
              <a:t> primero de septiembre</a:t>
            </a:r>
            <a:r>
              <a:rPr lang="es-MX" altLang="es-MX" sz="1600">
                <a:solidFill>
                  <a:srgbClr val="04502E"/>
                </a:solidFill>
              </a:rPr>
              <a:t> al </a:t>
            </a:r>
            <a:r>
              <a:rPr lang="es-MX" altLang="es-MX" sz="1600" b="1">
                <a:solidFill>
                  <a:srgbClr val="04502E"/>
                </a:solidFill>
              </a:rPr>
              <a:t>15 de diciembre</a:t>
            </a:r>
            <a:r>
              <a:rPr lang="es-MX" altLang="es-MX" sz="1600">
                <a:solidFill>
                  <a:srgbClr val="04502E"/>
                </a:solidFill>
              </a:rPr>
              <a:t> </a:t>
            </a:r>
            <a:r>
              <a:rPr lang="es-MX" altLang="es-MX" sz="1600"/>
              <a:t>del año previo a la elección.</a:t>
            </a:r>
            <a:endParaRPr lang="es-ES" altLang="es-MX" sz="1600"/>
          </a:p>
        </p:txBody>
      </p:sp>
      <p:sp>
        <p:nvSpPr>
          <p:cNvPr id="53252" name="9 Rectángulo"/>
          <p:cNvSpPr>
            <a:spLocks noChangeArrowheads="1"/>
          </p:cNvSpPr>
          <p:nvPr/>
        </p:nvSpPr>
        <p:spPr bwMode="auto">
          <a:xfrm>
            <a:off x="357188" y="4610100"/>
            <a:ext cx="3357562" cy="1339850"/>
          </a:xfrm>
          <a:prstGeom prst="rect">
            <a:avLst/>
          </a:prstGeom>
          <a:noFill/>
          <a:ln w="2540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r>
              <a:rPr lang="es-MX" altLang="es-MX" sz="1600"/>
              <a:t>La DERFE notificará la </a:t>
            </a:r>
            <a:r>
              <a:rPr lang="es-MX" altLang="es-MX" sz="1600" b="1">
                <a:solidFill>
                  <a:srgbClr val="04502E"/>
                </a:solidFill>
              </a:rPr>
              <a:t>NO inscripción</a:t>
            </a:r>
            <a:r>
              <a:rPr lang="es-MX" altLang="es-MX" sz="1600">
                <a:solidFill>
                  <a:srgbClr val="04502E"/>
                </a:solidFill>
              </a:rPr>
              <a:t> </a:t>
            </a:r>
            <a:r>
              <a:rPr lang="es-MX" altLang="es-MX" sz="1600"/>
              <a:t>cuando la solicitud sea enviada después del 15 de diciembre, o sea recibida después del 15 de enero. </a:t>
            </a:r>
            <a:endParaRPr lang="es-ES" altLang="es-MX" sz="1600"/>
          </a:p>
        </p:txBody>
      </p:sp>
      <p:sp>
        <p:nvSpPr>
          <p:cNvPr id="53253" name="9 Rectángulo"/>
          <p:cNvSpPr>
            <a:spLocks noChangeArrowheads="1"/>
          </p:cNvSpPr>
          <p:nvPr/>
        </p:nvSpPr>
        <p:spPr bwMode="auto">
          <a:xfrm>
            <a:off x="323850" y="692150"/>
            <a:ext cx="8532813" cy="646113"/>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632523"/>
              </a:buClr>
              <a:buSzPct val="90000"/>
              <a:buFont typeface="Wingdings" pitchFamily="2" charset="2"/>
              <a:buNone/>
            </a:pPr>
            <a:r>
              <a:rPr lang="es-MX" altLang="es-MX" b="1"/>
              <a:t>Elección de Presidente de la República y senadores, así como de Gobernadores y Jefe de Gobierno del D.F.</a:t>
            </a:r>
            <a:endParaRPr lang="es-ES" altLang="es-MX" b="1"/>
          </a:p>
        </p:txBody>
      </p:sp>
      <p:sp>
        <p:nvSpPr>
          <p:cNvPr id="53254" name="6 Rectángulo"/>
          <p:cNvSpPr>
            <a:spLocks noChangeArrowheads="1"/>
          </p:cNvSpPr>
          <p:nvPr/>
        </p:nvSpPr>
        <p:spPr bwMode="auto">
          <a:xfrm>
            <a:off x="4067175" y="1412875"/>
            <a:ext cx="439261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s-MX" b="1" dirty="0">
                <a:solidFill>
                  <a:srgbClr val="04502E"/>
                </a:solidFill>
              </a:rPr>
              <a:t>Listado nominal de los ciudadanos residentes en el extranjero (</a:t>
            </a:r>
            <a:r>
              <a:rPr lang="es-ES" altLang="es-MX" b="1" dirty="0" smtClean="0">
                <a:solidFill>
                  <a:srgbClr val="04502E"/>
                </a:solidFill>
              </a:rPr>
              <a:t>LNCRE</a:t>
            </a:r>
            <a:r>
              <a:rPr lang="es-ES" altLang="es-MX" b="1" dirty="0">
                <a:solidFill>
                  <a:srgbClr val="04502E"/>
                </a:solidFill>
              </a:rPr>
              <a:t>)</a:t>
            </a:r>
          </a:p>
        </p:txBody>
      </p:sp>
      <p:sp>
        <p:nvSpPr>
          <p:cNvPr id="53255" name="6 Rectángulo"/>
          <p:cNvSpPr>
            <a:spLocks noChangeArrowheads="1"/>
          </p:cNvSpPr>
          <p:nvPr/>
        </p:nvSpPr>
        <p:spPr bwMode="auto">
          <a:xfrm>
            <a:off x="3924300" y="2349500"/>
            <a:ext cx="4968875" cy="378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Char char="§"/>
            </a:pPr>
            <a:r>
              <a:rPr lang="es-MX" altLang="es-MX" sz="1600" dirty="0"/>
              <a:t> Contiene el nombre de las personas incluidas en el padrón electoral que tienen credencial para votar, residen en el extranjero y solicitaron su inscripción, así como de aquellas que soliciten la expedición de dicha credencial.</a:t>
            </a:r>
          </a:p>
          <a:p>
            <a:pPr algn="just" eaLnBrk="1" hangingPunct="1">
              <a:buClr>
                <a:srgbClr val="632523"/>
              </a:buClr>
              <a:buSzPct val="90000"/>
              <a:buFont typeface="Wingdings" pitchFamily="2" charset="2"/>
              <a:buChar char="§"/>
            </a:pPr>
            <a:endParaRPr lang="es-ES" altLang="es-MX" sz="1600" dirty="0"/>
          </a:p>
          <a:p>
            <a:pPr algn="just" eaLnBrk="1" hangingPunct="1">
              <a:buClr>
                <a:srgbClr val="632523"/>
              </a:buClr>
              <a:buSzPct val="90000"/>
              <a:buFont typeface="Wingdings" pitchFamily="2" charset="2"/>
              <a:buChar char="§"/>
            </a:pPr>
            <a:r>
              <a:rPr lang="es-MX" altLang="es-MX" sz="1600" dirty="0"/>
              <a:t> Es </a:t>
            </a:r>
            <a:r>
              <a:rPr lang="es-ES" altLang="es-MX" sz="1600" dirty="0"/>
              <a:t>de carácter temporal. Concluido el proceso electoral, los ciudadanos son reinscritos en la lista nominal de la sección electoral que les corresponda por su domicilio en México.</a:t>
            </a:r>
          </a:p>
          <a:p>
            <a:pPr algn="just" eaLnBrk="1" hangingPunct="1">
              <a:buClr>
                <a:srgbClr val="632523"/>
              </a:buClr>
              <a:buSzPct val="90000"/>
              <a:buFont typeface="Wingdings" pitchFamily="2" charset="2"/>
              <a:buChar char="§"/>
            </a:pPr>
            <a:endParaRPr lang="es-ES" altLang="es-MX" sz="1600" dirty="0"/>
          </a:p>
          <a:p>
            <a:pPr algn="just" eaLnBrk="1" hangingPunct="1">
              <a:buClr>
                <a:srgbClr val="632523"/>
              </a:buClr>
              <a:buSzPct val="90000"/>
              <a:buFont typeface="Wingdings" pitchFamily="2" charset="2"/>
              <a:buChar char="§"/>
            </a:pPr>
            <a:r>
              <a:rPr lang="es-MX" altLang="es-MX" sz="1600" dirty="0"/>
              <a:t> Los partidos políticos podrán hacer observaciones hasta el 28 de febrero. La DERFE hará las modificaciones e informará a más tardar el 15 de abril.</a:t>
            </a:r>
            <a:endParaRPr lang="es-ES" altLang="es-MX" sz="1600" dirty="0"/>
          </a:p>
        </p:txBody>
      </p:sp>
      <p:sp>
        <p:nvSpPr>
          <p:cNvPr id="53256" name="Line 42"/>
          <p:cNvSpPr>
            <a:spLocks noChangeShapeType="1"/>
          </p:cNvSpPr>
          <p:nvPr/>
        </p:nvSpPr>
        <p:spPr bwMode="auto">
          <a:xfrm flipH="1">
            <a:off x="2071688" y="4221163"/>
            <a:ext cx="0" cy="357187"/>
          </a:xfrm>
          <a:prstGeom prst="line">
            <a:avLst/>
          </a:prstGeom>
          <a:noFill/>
          <a:ln w="76200">
            <a:solidFill>
              <a:srgbClr val="04502E"/>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53257" name="16 Rectángulo"/>
          <p:cNvSpPr>
            <a:spLocks noChangeArrowheads="1"/>
          </p:cNvSpPr>
          <p:nvPr/>
        </p:nvSpPr>
        <p:spPr bwMode="auto">
          <a:xfrm>
            <a:off x="2771775" y="-26988"/>
            <a:ext cx="63023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sz="2400" b="1">
                <a:solidFill>
                  <a:schemeClr val="bg1"/>
                </a:solidFill>
                <a:latin typeface="Antique Olive"/>
              </a:rPr>
              <a:t>Generalidades del voto en el extranjero</a:t>
            </a:r>
          </a:p>
        </p:txBody>
      </p:sp>
      <p:sp>
        <p:nvSpPr>
          <p:cNvPr id="53258" name="8 Marcador de contenido"/>
          <p:cNvSpPr>
            <a:spLocks/>
          </p:cNvSpPr>
          <p:nvPr/>
        </p:nvSpPr>
        <p:spPr bwMode="auto">
          <a:xfrm>
            <a:off x="2700338" y="6165850"/>
            <a:ext cx="489426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rgbClr val="632523"/>
              </a:buClr>
            </a:pPr>
            <a:r>
              <a:rPr lang="es-MX" altLang="es-MX" sz="1200"/>
              <a:t>Artículos 330 al 338 de la LGIPE</a:t>
            </a:r>
          </a:p>
        </p:txBody>
      </p:sp>
      <p:sp>
        <p:nvSpPr>
          <p:cNvPr id="53259" name="Line 42"/>
          <p:cNvSpPr>
            <a:spLocks noChangeShapeType="1"/>
          </p:cNvSpPr>
          <p:nvPr/>
        </p:nvSpPr>
        <p:spPr bwMode="auto">
          <a:xfrm flipH="1">
            <a:off x="1981200" y="2357438"/>
            <a:ext cx="19050" cy="357187"/>
          </a:xfrm>
          <a:prstGeom prst="line">
            <a:avLst/>
          </a:prstGeom>
          <a:noFill/>
          <a:ln w="76200">
            <a:solidFill>
              <a:srgbClr val="04502E"/>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53260" name="Line 42"/>
          <p:cNvSpPr>
            <a:spLocks noChangeShapeType="1"/>
          </p:cNvSpPr>
          <p:nvPr/>
        </p:nvSpPr>
        <p:spPr bwMode="auto">
          <a:xfrm flipH="1">
            <a:off x="1979613" y="2349500"/>
            <a:ext cx="19050" cy="357188"/>
          </a:xfrm>
          <a:prstGeom prst="line">
            <a:avLst/>
          </a:prstGeom>
          <a:noFill/>
          <a:ln w="76200">
            <a:solidFill>
              <a:srgbClr val="04502E"/>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53261" name="Line 42"/>
          <p:cNvSpPr>
            <a:spLocks noChangeShapeType="1"/>
          </p:cNvSpPr>
          <p:nvPr/>
        </p:nvSpPr>
        <p:spPr bwMode="auto">
          <a:xfrm flipH="1">
            <a:off x="6011863" y="1992313"/>
            <a:ext cx="19050" cy="357187"/>
          </a:xfrm>
          <a:prstGeom prst="line">
            <a:avLst/>
          </a:prstGeom>
          <a:noFill/>
          <a:ln w="76200">
            <a:solidFill>
              <a:srgbClr val="04502E"/>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9 Rectángulo"/>
          <p:cNvSpPr>
            <a:spLocks noChangeArrowheads="1"/>
          </p:cNvSpPr>
          <p:nvPr/>
        </p:nvSpPr>
        <p:spPr bwMode="auto">
          <a:xfrm>
            <a:off x="3563938" y="2279650"/>
            <a:ext cx="1943100" cy="1076325"/>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600"/>
              <a:t>El envío de las boletas  electorales concluirá el </a:t>
            </a:r>
            <a:r>
              <a:rPr lang="es-MX" altLang="es-MX" sz="1600" b="1">
                <a:solidFill>
                  <a:srgbClr val="04502E"/>
                </a:solidFill>
              </a:rPr>
              <a:t>20 de abril.</a:t>
            </a:r>
            <a:endParaRPr lang="es-ES" altLang="es-MX" sz="1600">
              <a:solidFill>
                <a:srgbClr val="04502E"/>
              </a:solidFill>
            </a:endParaRPr>
          </a:p>
        </p:txBody>
      </p:sp>
      <p:sp>
        <p:nvSpPr>
          <p:cNvPr id="54275" name="9 Rectángulo"/>
          <p:cNvSpPr>
            <a:spLocks noChangeArrowheads="1"/>
          </p:cNvSpPr>
          <p:nvPr/>
        </p:nvSpPr>
        <p:spPr bwMode="auto">
          <a:xfrm>
            <a:off x="179388" y="692150"/>
            <a:ext cx="2879725" cy="2555875"/>
          </a:xfrm>
          <a:prstGeom prst="rect">
            <a:avLst/>
          </a:prstGeom>
          <a:noFill/>
          <a:ln w="2540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600"/>
              <a:t>A más tardar el </a:t>
            </a:r>
            <a:r>
              <a:rPr lang="es-MX" altLang="es-MX" sz="1600" b="1">
                <a:solidFill>
                  <a:srgbClr val="04502E"/>
                </a:solidFill>
              </a:rPr>
              <a:t>31 de diciembre</a:t>
            </a:r>
            <a:r>
              <a:rPr lang="es-MX" altLang="es-MX" sz="1600">
                <a:solidFill>
                  <a:srgbClr val="04502E"/>
                </a:solidFill>
              </a:rPr>
              <a:t> </a:t>
            </a:r>
            <a:r>
              <a:rPr lang="es-MX" altLang="es-MX" sz="1600"/>
              <a:t>del año anterior al de la elección, el CG (en su caso coordinado con un OPLE), aprobará el formato de boleta electoral impresa y de la electrónica, así como el instructivo para su uso.</a:t>
            </a:r>
          </a:p>
          <a:p>
            <a:pPr algn="just" eaLnBrk="1" hangingPunct="1">
              <a:buClr>
                <a:srgbClr val="632523"/>
              </a:buClr>
              <a:buSzPct val="90000"/>
              <a:buFont typeface="Wingdings" pitchFamily="2" charset="2"/>
              <a:buChar char="§"/>
            </a:pPr>
            <a:r>
              <a:rPr lang="es-MX" altLang="es-MX" sz="1600"/>
              <a:t> Los formatos de las actas para escrutinio y cómputo.</a:t>
            </a:r>
            <a:endParaRPr lang="es-ES" altLang="es-MX" sz="1600"/>
          </a:p>
        </p:txBody>
      </p:sp>
      <p:sp>
        <p:nvSpPr>
          <p:cNvPr id="54276" name="9 Rectángulo"/>
          <p:cNvSpPr>
            <a:spLocks noChangeArrowheads="1"/>
          </p:cNvSpPr>
          <p:nvPr/>
        </p:nvSpPr>
        <p:spPr bwMode="auto">
          <a:xfrm>
            <a:off x="5929313" y="1000125"/>
            <a:ext cx="3143250" cy="2554288"/>
          </a:xfrm>
          <a:prstGeom prst="rect">
            <a:avLst/>
          </a:prstGeom>
          <a:noFill/>
          <a:ln w="2540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r>
              <a:rPr lang="es-MX" altLang="es-MX" sz="1600"/>
              <a:t>Al recibir la boleta, el ciudadano:</a:t>
            </a:r>
          </a:p>
          <a:p>
            <a:pPr algn="just" eaLnBrk="1" hangingPunct="1">
              <a:buClr>
                <a:srgbClr val="632523"/>
              </a:buClr>
              <a:buFont typeface="Wingdings" pitchFamily="2" charset="2"/>
              <a:buChar char="§"/>
            </a:pPr>
            <a:r>
              <a:rPr lang="es-MX" altLang="es-MX" sz="1600"/>
              <a:t> emitirá su voto de manera libre, secreta y directa;</a:t>
            </a:r>
          </a:p>
          <a:p>
            <a:pPr algn="just" eaLnBrk="1" hangingPunct="1">
              <a:buClr>
                <a:srgbClr val="632523"/>
              </a:buClr>
              <a:buFont typeface="Wingdings" pitchFamily="2" charset="2"/>
              <a:buChar char="§"/>
            </a:pPr>
            <a:r>
              <a:rPr lang="es-MX" altLang="es-MX" sz="1600"/>
              <a:t> guardará la boleta en el sobre que tendrá impresa su clave de elector;</a:t>
            </a:r>
          </a:p>
          <a:p>
            <a:pPr algn="just" eaLnBrk="1" hangingPunct="1">
              <a:buClr>
                <a:srgbClr val="632523"/>
              </a:buClr>
              <a:buFont typeface="Wingdings" pitchFamily="2" charset="2"/>
              <a:buChar char="§"/>
            </a:pPr>
            <a:r>
              <a:rPr lang="es-MX" altLang="es-MX" sz="1600"/>
              <a:t>la enviará al INE por correo certificado.</a:t>
            </a:r>
          </a:p>
          <a:p>
            <a:pPr algn="just" eaLnBrk="1" hangingPunct="1">
              <a:buClr>
                <a:srgbClr val="632523"/>
              </a:buClr>
              <a:buFont typeface="Wingdings" pitchFamily="2" charset="2"/>
              <a:buChar char="§"/>
            </a:pPr>
            <a:r>
              <a:rPr lang="es-MX" altLang="es-MX" sz="1600"/>
              <a:t>También podrá votar  en forma presencial o en vía electrónica.</a:t>
            </a:r>
            <a:endParaRPr lang="es-ES" altLang="es-MX" sz="1600"/>
          </a:p>
        </p:txBody>
      </p:sp>
      <p:sp>
        <p:nvSpPr>
          <p:cNvPr id="54277" name="Line 37"/>
          <p:cNvSpPr>
            <a:spLocks noChangeShapeType="1"/>
          </p:cNvSpPr>
          <p:nvPr/>
        </p:nvSpPr>
        <p:spPr bwMode="auto">
          <a:xfrm>
            <a:off x="3071813" y="981075"/>
            <a:ext cx="430212" cy="0"/>
          </a:xfrm>
          <a:prstGeom prst="line">
            <a:avLst/>
          </a:prstGeom>
          <a:noFill/>
          <a:ln w="76200">
            <a:solidFill>
              <a:srgbClr val="04502E"/>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54278" name="Line 38"/>
          <p:cNvSpPr>
            <a:spLocks noChangeShapeType="1"/>
          </p:cNvSpPr>
          <p:nvPr/>
        </p:nvSpPr>
        <p:spPr bwMode="auto">
          <a:xfrm>
            <a:off x="5500688" y="1928813"/>
            <a:ext cx="361950" cy="0"/>
          </a:xfrm>
          <a:prstGeom prst="line">
            <a:avLst/>
          </a:prstGeom>
          <a:noFill/>
          <a:ln w="76200">
            <a:solidFill>
              <a:srgbClr val="04502E"/>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54279" name="9 Rectángulo"/>
          <p:cNvSpPr>
            <a:spLocks noChangeArrowheads="1"/>
          </p:cNvSpPr>
          <p:nvPr/>
        </p:nvSpPr>
        <p:spPr bwMode="auto">
          <a:xfrm>
            <a:off x="969963" y="3841750"/>
            <a:ext cx="7058025" cy="666750"/>
          </a:xfrm>
          <a:prstGeom prst="rect">
            <a:avLst/>
          </a:prstGeom>
          <a:noFill/>
          <a:ln w="2540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a:t>Sólo se considerarán votos emitidos en el extranjero, los recibidos por el INE hasta </a:t>
            </a:r>
            <a:r>
              <a:rPr lang="es-MX" altLang="es-MX" b="1">
                <a:solidFill>
                  <a:srgbClr val="04502E"/>
                </a:solidFill>
              </a:rPr>
              <a:t>24 horas</a:t>
            </a:r>
            <a:r>
              <a:rPr lang="es-MX" altLang="es-MX">
                <a:solidFill>
                  <a:srgbClr val="04502E"/>
                </a:solidFill>
              </a:rPr>
              <a:t> </a:t>
            </a:r>
            <a:r>
              <a:rPr lang="es-MX" altLang="es-MX"/>
              <a:t>antes del inicio de la jornada electoral.</a:t>
            </a:r>
            <a:endParaRPr lang="es-ES" altLang="es-MX"/>
          </a:p>
        </p:txBody>
      </p:sp>
      <p:sp>
        <p:nvSpPr>
          <p:cNvPr id="54280" name="9 Rectángulo"/>
          <p:cNvSpPr>
            <a:spLocks noChangeArrowheads="1"/>
          </p:cNvSpPr>
          <p:nvPr/>
        </p:nvSpPr>
        <p:spPr bwMode="auto">
          <a:xfrm>
            <a:off x="3419475" y="4605338"/>
            <a:ext cx="2438400" cy="1323975"/>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600"/>
              <a:t>Se instalarán a las </a:t>
            </a:r>
            <a:r>
              <a:rPr lang="es-MX" altLang="es-MX" sz="1600" b="1">
                <a:solidFill>
                  <a:srgbClr val="04502E"/>
                </a:solidFill>
              </a:rPr>
              <a:t>17 horas</a:t>
            </a:r>
            <a:r>
              <a:rPr lang="es-MX" altLang="es-MX" sz="1600">
                <a:solidFill>
                  <a:srgbClr val="04502E"/>
                </a:solidFill>
              </a:rPr>
              <a:t> </a:t>
            </a:r>
            <a:r>
              <a:rPr lang="es-MX" altLang="es-MX" sz="1600"/>
              <a:t>del día de la jornada electoral y a las </a:t>
            </a:r>
            <a:r>
              <a:rPr lang="es-MX" altLang="es-MX" sz="1600" b="1">
                <a:solidFill>
                  <a:srgbClr val="04502E"/>
                </a:solidFill>
              </a:rPr>
              <a:t>18 horas</a:t>
            </a:r>
            <a:r>
              <a:rPr lang="es-MX" altLang="es-MX" sz="1600">
                <a:solidFill>
                  <a:srgbClr val="04502E"/>
                </a:solidFill>
              </a:rPr>
              <a:t> </a:t>
            </a:r>
            <a:r>
              <a:rPr lang="es-MX" altLang="es-MX" sz="1600"/>
              <a:t>iniciará el escrutinio y cómputo.</a:t>
            </a:r>
            <a:endParaRPr lang="es-ES" altLang="es-MX" sz="1600"/>
          </a:p>
        </p:txBody>
      </p:sp>
      <p:sp>
        <p:nvSpPr>
          <p:cNvPr id="54281" name="9 Rectángulo"/>
          <p:cNvSpPr>
            <a:spLocks noChangeArrowheads="1"/>
          </p:cNvSpPr>
          <p:nvPr/>
        </p:nvSpPr>
        <p:spPr bwMode="auto">
          <a:xfrm>
            <a:off x="142875" y="4833938"/>
            <a:ext cx="2592388" cy="830997"/>
          </a:xfrm>
          <a:prstGeom prst="rect">
            <a:avLst/>
          </a:prstGeom>
          <a:noFill/>
          <a:ln w="2540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600" dirty="0"/>
              <a:t>Las mesas de escrutinio y cómputo tendrán una sede única en la CDMX</a:t>
            </a:r>
            <a:endParaRPr lang="es-ES" altLang="es-MX" sz="1600" dirty="0"/>
          </a:p>
        </p:txBody>
      </p:sp>
      <p:sp>
        <p:nvSpPr>
          <p:cNvPr id="54282" name="9 Rectángulo"/>
          <p:cNvSpPr>
            <a:spLocks noChangeArrowheads="1"/>
          </p:cNvSpPr>
          <p:nvPr/>
        </p:nvSpPr>
        <p:spPr bwMode="auto">
          <a:xfrm>
            <a:off x="6500813" y="4605338"/>
            <a:ext cx="2286000" cy="1323975"/>
          </a:xfrm>
          <a:prstGeom prst="rect">
            <a:avLst/>
          </a:prstGeom>
          <a:noFill/>
          <a:ln w="2540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r>
              <a:rPr lang="es-MX" altLang="es-MX" sz="1600"/>
              <a:t>El Secretario Ejecutivo informará al CG los resultados, por partido, de la votación emitida en el extranjero.</a:t>
            </a:r>
            <a:endParaRPr lang="es-ES" altLang="es-MX" sz="1600"/>
          </a:p>
        </p:txBody>
      </p:sp>
      <p:sp>
        <p:nvSpPr>
          <p:cNvPr id="54283" name="Line 44"/>
          <p:cNvSpPr>
            <a:spLocks noChangeShapeType="1"/>
          </p:cNvSpPr>
          <p:nvPr/>
        </p:nvSpPr>
        <p:spPr bwMode="auto">
          <a:xfrm>
            <a:off x="2786063" y="5214938"/>
            <a:ext cx="430212" cy="0"/>
          </a:xfrm>
          <a:prstGeom prst="line">
            <a:avLst/>
          </a:prstGeom>
          <a:noFill/>
          <a:ln w="76200">
            <a:solidFill>
              <a:srgbClr val="04502E"/>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54284" name="Line 45"/>
          <p:cNvSpPr>
            <a:spLocks noChangeShapeType="1"/>
          </p:cNvSpPr>
          <p:nvPr/>
        </p:nvSpPr>
        <p:spPr bwMode="auto">
          <a:xfrm>
            <a:off x="5854700" y="5143500"/>
            <a:ext cx="360363" cy="0"/>
          </a:xfrm>
          <a:prstGeom prst="line">
            <a:avLst/>
          </a:prstGeom>
          <a:noFill/>
          <a:ln w="76200">
            <a:solidFill>
              <a:srgbClr val="04502E"/>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54285" name="16 Rectángulo"/>
          <p:cNvSpPr>
            <a:spLocks noChangeArrowheads="1"/>
          </p:cNvSpPr>
          <p:nvPr/>
        </p:nvSpPr>
        <p:spPr bwMode="auto">
          <a:xfrm>
            <a:off x="825500" y="-19050"/>
            <a:ext cx="83185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Procedimiento de votación y escrutinio y cómputo</a:t>
            </a:r>
          </a:p>
        </p:txBody>
      </p:sp>
      <p:sp>
        <p:nvSpPr>
          <p:cNvPr id="54286" name="8 Marcador de contenido"/>
          <p:cNvSpPr>
            <a:spLocks/>
          </p:cNvSpPr>
          <p:nvPr/>
        </p:nvSpPr>
        <p:spPr bwMode="auto">
          <a:xfrm>
            <a:off x="3635375" y="6165850"/>
            <a:ext cx="3937000"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rgbClr val="632523"/>
              </a:buClr>
            </a:pPr>
            <a:r>
              <a:rPr lang="es-MX" altLang="es-MX" sz="1200"/>
              <a:t>Artículos 329 a 356 de la LGIPE </a:t>
            </a:r>
          </a:p>
        </p:txBody>
      </p:sp>
      <p:sp>
        <p:nvSpPr>
          <p:cNvPr id="54287" name="9 Rectángulo"/>
          <p:cNvSpPr>
            <a:spLocks noChangeArrowheads="1"/>
          </p:cNvSpPr>
          <p:nvPr/>
        </p:nvSpPr>
        <p:spPr bwMode="auto">
          <a:xfrm>
            <a:off x="3563938" y="765175"/>
            <a:ext cx="1943100" cy="1322388"/>
          </a:xfrm>
          <a:prstGeom prst="rect">
            <a:avLst/>
          </a:prstGeom>
          <a:noFill/>
          <a:ln w="19050">
            <a:solidFill>
              <a:srgbClr val="04502E"/>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632523"/>
              </a:buClr>
              <a:buSzPct val="90000"/>
              <a:buFont typeface="Wingdings" pitchFamily="2" charset="2"/>
              <a:buNone/>
            </a:pPr>
            <a:r>
              <a:rPr lang="es-MX" altLang="es-MX" sz="1600"/>
              <a:t>A más tardar el 15 de marzo se pondrán a disposición de la JGE del INE. </a:t>
            </a:r>
            <a:endParaRPr lang="es-ES" altLang="es-MX" sz="1600">
              <a:solidFill>
                <a:srgbClr val="04502E"/>
              </a:solidFill>
            </a:endParaRPr>
          </a:p>
        </p:txBody>
      </p:sp>
      <p:sp>
        <p:nvSpPr>
          <p:cNvPr id="54288" name="Line 37"/>
          <p:cNvSpPr>
            <a:spLocks noChangeShapeType="1"/>
          </p:cNvSpPr>
          <p:nvPr/>
        </p:nvSpPr>
        <p:spPr bwMode="auto">
          <a:xfrm>
            <a:off x="3132138" y="2636838"/>
            <a:ext cx="430212" cy="0"/>
          </a:xfrm>
          <a:prstGeom prst="line">
            <a:avLst/>
          </a:prstGeom>
          <a:noFill/>
          <a:ln w="76200">
            <a:solidFill>
              <a:srgbClr val="04502E"/>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4"/>
          <p:cNvSpPr>
            <a:spLocks noChangeArrowheads="1"/>
          </p:cNvSpPr>
          <p:nvPr/>
        </p:nvSpPr>
        <p:spPr bwMode="auto">
          <a:xfrm>
            <a:off x="728663" y="3284538"/>
            <a:ext cx="7686675" cy="1643062"/>
          </a:xfrm>
          <a:prstGeom prst="flowChartAlternateProcess">
            <a:avLst/>
          </a:prstGeom>
          <a:gradFill rotWithShape="1">
            <a:gsLst>
              <a:gs pos="0">
                <a:schemeClr val="bg1"/>
              </a:gs>
              <a:gs pos="100000">
                <a:srgbClr val="C0C0C0"/>
              </a:gs>
            </a:gsLst>
            <a:lin ang="5400000" scaled="1"/>
          </a:gradFill>
          <a:ln w="9525">
            <a:solidFill>
              <a:schemeClr val="bg1">
                <a:lumMod val="75000"/>
              </a:schemeClr>
            </a:solidFill>
            <a:miter lim="800000"/>
            <a:headEnd/>
            <a:tailEnd/>
          </a:ln>
        </p:spPr>
        <p:txBody>
          <a:bodyPr>
            <a:spAutoFit/>
          </a:bodyPr>
          <a:lstStyle/>
          <a:p>
            <a:pPr algn="ctr">
              <a:defRPr/>
            </a:pPr>
            <a:r>
              <a:rPr lang="es-MX" sz="1000" dirty="0">
                <a:ea typeface="ＭＳ Ｐゴシック" charset="-128"/>
              </a:rPr>
              <a:t> </a:t>
            </a:r>
          </a:p>
          <a:p>
            <a:pPr algn="ctr">
              <a:defRPr/>
            </a:pPr>
            <a:r>
              <a:rPr lang="es-MX" sz="1400" dirty="0">
                <a:ea typeface="ＭＳ Ｐゴシック" charset="-128"/>
              </a:rPr>
              <a:t>Podrá utilizarse como cita de textos sin alteraciones, señalando la fuente y con la siguiente leyenda:</a:t>
            </a:r>
          </a:p>
          <a:p>
            <a:pPr algn="ctr">
              <a:defRPr/>
            </a:pPr>
            <a:endParaRPr lang="es-MX" sz="1400" dirty="0">
              <a:ea typeface="ＭＳ Ｐゴシック" charset="-128"/>
            </a:endParaRPr>
          </a:p>
          <a:p>
            <a:pPr algn="ctr">
              <a:defRPr/>
            </a:pPr>
            <a:r>
              <a:rPr lang="es-MX" sz="1400" dirty="0">
                <a:ea typeface="ＭＳ Ｐゴシック" charset="-128"/>
              </a:rPr>
              <a:t>AUTOR, </a:t>
            </a:r>
            <a:r>
              <a:rPr lang="es-MX" sz="1400" b="1" dirty="0">
                <a:ea typeface="ＭＳ Ｐゴシック" charset="-128"/>
              </a:rPr>
              <a:t>TRIBUNAL ELECTORAL DEL PODER JUDICIAL DE LA FEDERACIÓN</a:t>
            </a:r>
            <a:r>
              <a:rPr lang="es-MX" sz="1400" dirty="0">
                <a:ea typeface="ＭＳ Ｐゴシック" charset="-128"/>
              </a:rPr>
              <a:t>, </a:t>
            </a:r>
            <a:r>
              <a:rPr lang="es-MX" sz="1400" i="1" dirty="0">
                <a:ea typeface="ＭＳ Ｐゴシック" charset="-128"/>
              </a:rPr>
              <a:t>Título de la Presentación, </a:t>
            </a:r>
            <a:r>
              <a:rPr lang="es-MX" sz="1400" b="1" dirty="0">
                <a:ea typeface="ＭＳ Ｐゴシック" charset="-128"/>
              </a:rPr>
              <a:t>Material Didáctico Centro de Capacitación Judicial Electoral</a:t>
            </a:r>
            <a:r>
              <a:rPr lang="es-MX" sz="1400" i="1" dirty="0">
                <a:ea typeface="ＭＳ Ｐゴシック" charset="-128"/>
              </a:rPr>
              <a:t>, </a:t>
            </a:r>
            <a:r>
              <a:rPr lang="es-MX" sz="1400" dirty="0">
                <a:ea typeface="ＭＳ Ｐゴシック" charset="-128"/>
              </a:rPr>
              <a:t>fecha, número y/o denominación de lámina.</a:t>
            </a:r>
            <a:r>
              <a:rPr lang="es-MX" sz="1400" i="1" dirty="0">
                <a:ea typeface="ＭＳ Ｐゴシック" charset="-128"/>
              </a:rPr>
              <a:t> </a:t>
            </a:r>
            <a:endParaRPr lang="es-ES" sz="2400" dirty="0">
              <a:solidFill>
                <a:schemeClr val="tx2"/>
              </a:solidFill>
              <a:ea typeface="ＭＳ Ｐゴシック" charset="-128"/>
            </a:endParaRPr>
          </a:p>
        </p:txBody>
      </p:sp>
      <p:sp>
        <p:nvSpPr>
          <p:cNvPr id="27651" name="Rectangle 5"/>
          <p:cNvSpPr>
            <a:spLocks noChangeArrowheads="1"/>
          </p:cNvSpPr>
          <p:nvPr/>
        </p:nvSpPr>
        <p:spPr bwMode="auto">
          <a:xfrm>
            <a:off x="431800" y="1052513"/>
            <a:ext cx="8280400" cy="1938337"/>
          </a:xfrm>
          <a:prstGeom prst="rect">
            <a:avLst/>
          </a:prstGeom>
          <a:noFill/>
          <a:ln w="9525">
            <a:noFill/>
            <a:miter lim="800000"/>
            <a:headEnd/>
            <a:tailEnd/>
          </a:ln>
        </p:spPr>
        <p:txBody>
          <a:bodyPr>
            <a:spAutoFit/>
          </a:bodyPr>
          <a:lstStyle/>
          <a:p>
            <a:pPr algn="ctr">
              <a:defRPr/>
            </a:pPr>
            <a:r>
              <a:rPr lang="es-MX" sz="2400" b="1" dirty="0">
                <a:ea typeface="ＭＳ Ｐゴシック" charset="-128"/>
              </a:rPr>
              <a:t>©</a:t>
            </a:r>
            <a:r>
              <a:rPr lang="es-MX" sz="2400" dirty="0">
                <a:ea typeface="ＭＳ Ｐゴシック" charset="-128"/>
              </a:rPr>
              <a:t>Derechos Reservados, 2018</a:t>
            </a:r>
          </a:p>
          <a:p>
            <a:pPr algn="ctr">
              <a:defRPr/>
            </a:pPr>
            <a:r>
              <a:rPr lang="es-MX" sz="2400" dirty="0">
                <a:ea typeface="ＭＳ Ｐゴシック" charset="-128"/>
              </a:rPr>
              <a:t>a favor del autor y del </a:t>
            </a:r>
          </a:p>
          <a:p>
            <a:pPr algn="ctr">
              <a:defRPr/>
            </a:pPr>
            <a:r>
              <a:rPr lang="es-MX" sz="2400" b="1" dirty="0">
                <a:ea typeface="ＭＳ Ｐゴシック" charset="-128"/>
              </a:rPr>
              <a:t>Tribunal Electoral del Poder Judicial de la Federación</a:t>
            </a:r>
            <a:endParaRPr lang="es-ES" sz="2400" b="1" dirty="0">
              <a:ea typeface="ＭＳ Ｐゴシック" charset="-128"/>
            </a:endParaRPr>
          </a:p>
          <a:p>
            <a:pPr algn="ctr">
              <a:defRPr/>
            </a:pPr>
            <a:r>
              <a:rPr lang="es-MX" sz="2400" b="1" dirty="0">
                <a:solidFill>
                  <a:schemeClr val="tx1">
                    <a:lumMod val="95000"/>
                    <a:lumOff val="5000"/>
                  </a:schemeClr>
                </a:solidFill>
                <a:ea typeface="ＭＳ Ｐゴシック" charset="-128"/>
              </a:rPr>
              <a:t>Queda prohibida su reproducción parcial o total</a:t>
            </a:r>
          </a:p>
          <a:p>
            <a:pPr algn="ctr">
              <a:defRPr/>
            </a:pPr>
            <a:r>
              <a:rPr lang="es-MX" sz="2400" b="1" dirty="0">
                <a:solidFill>
                  <a:schemeClr val="tx1">
                    <a:lumMod val="95000"/>
                    <a:lumOff val="5000"/>
                  </a:schemeClr>
                </a:solidFill>
                <a:ea typeface="ＭＳ Ｐゴシック" charset="-128"/>
              </a:rPr>
              <a:t>sin autorización.</a:t>
            </a:r>
            <a:endParaRPr lang="es-ES" sz="2400" b="1" dirty="0">
              <a:solidFill>
                <a:schemeClr val="tx1">
                  <a:lumMod val="95000"/>
                  <a:lumOff val="5000"/>
                </a:schemeClr>
              </a:solidFill>
              <a:ea typeface="ＭＳ Ｐゴシック" charset="-128"/>
            </a:endParaRPr>
          </a:p>
        </p:txBody>
      </p:sp>
      <p:sp>
        <p:nvSpPr>
          <p:cNvPr id="55300" name="Rectangle 6"/>
          <p:cNvSpPr>
            <a:spLocks noChangeArrowheads="1"/>
          </p:cNvSpPr>
          <p:nvPr/>
        </p:nvSpPr>
        <p:spPr bwMode="auto">
          <a:xfrm>
            <a:off x="2286000" y="5229225"/>
            <a:ext cx="4572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b="1">
                <a:solidFill>
                  <a:srgbClr val="0E502B"/>
                </a:solidFill>
              </a:rPr>
              <a:t>www.te.gob.mx</a:t>
            </a:r>
          </a:p>
          <a:p>
            <a:pPr algn="ctr" eaLnBrk="1" hangingPunct="1"/>
            <a:r>
              <a:rPr lang="es-MX" altLang="es-MX" b="1">
                <a:solidFill>
                  <a:srgbClr val="0E502B"/>
                </a:solidFill>
              </a:rPr>
              <a:t>ccje@te.gob.mx</a:t>
            </a:r>
            <a:endParaRPr lang="es-ES" altLang="es-MX" b="1">
              <a:solidFill>
                <a:srgbClr val="0E502B"/>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Conector recto"/>
          <p:cNvCxnSpPr/>
          <p:nvPr/>
        </p:nvCxnSpPr>
        <p:spPr>
          <a:xfrm>
            <a:off x="857250" y="2551113"/>
            <a:ext cx="7786688" cy="0"/>
          </a:xfrm>
          <a:prstGeom prst="line">
            <a:avLst/>
          </a:prstGeom>
          <a:ln w="38100">
            <a:solidFill>
              <a:srgbClr val="04502E"/>
            </a:solidFill>
          </a:ln>
        </p:spPr>
        <p:style>
          <a:lnRef idx="1">
            <a:schemeClr val="accent1"/>
          </a:lnRef>
          <a:fillRef idx="0">
            <a:schemeClr val="accent1"/>
          </a:fillRef>
          <a:effectRef idx="0">
            <a:schemeClr val="accent1"/>
          </a:effectRef>
          <a:fontRef idx="minor">
            <a:schemeClr val="tx1"/>
          </a:fontRef>
        </p:style>
      </p:cxnSp>
      <p:sp>
        <p:nvSpPr>
          <p:cNvPr id="7171" name="9 CuadroTexto"/>
          <p:cNvSpPr txBox="1">
            <a:spLocks noChangeArrowheads="1"/>
          </p:cNvSpPr>
          <p:nvPr/>
        </p:nvSpPr>
        <p:spPr bwMode="auto">
          <a:xfrm>
            <a:off x="500063" y="1752600"/>
            <a:ext cx="7143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b="1"/>
              <a:t>2012</a:t>
            </a:r>
          </a:p>
        </p:txBody>
      </p:sp>
      <p:sp>
        <p:nvSpPr>
          <p:cNvPr id="7172" name="10 CuadroTexto"/>
          <p:cNvSpPr txBox="1">
            <a:spLocks noChangeArrowheads="1"/>
          </p:cNvSpPr>
          <p:nvPr/>
        </p:nvSpPr>
        <p:spPr bwMode="auto">
          <a:xfrm>
            <a:off x="2143125" y="1550988"/>
            <a:ext cx="1071563"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a:t>Enero </a:t>
            </a:r>
            <a:r>
              <a:rPr lang="es-MX" altLang="es-MX" b="1"/>
              <a:t>2013</a:t>
            </a:r>
          </a:p>
        </p:txBody>
      </p:sp>
      <p:sp>
        <p:nvSpPr>
          <p:cNvPr id="7173" name="13 CuadroTexto"/>
          <p:cNvSpPr txBox="1">
            <a:spLocks noChangeArrowheads="1"/>
          </p:cNvSpPr>
          <p:nvPr/>
        </p:nvSpPr>
        <p:spPr bwMode="auto">
          <a:xfrm>
            <a:off x="3857625" y="1412875"/>
            <a:ext cx="14287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a:t>Febrero a diciembre </a:t>
            </a:r>
            <a:r>
              <a:rPr lang="es-MX" altLang="es-MX" b="1"/>
              <a:t>2013</a:t>
            </a:r>
          </a:p>
        </p:txBody>
      </p:sp>
      <p:sp>
        <p:nvSpPr>
          <p:cNvPr id="16" name="15 Rectángulo redondeado"/>
          <p:cNvSpPr/>
          <p:nvPr/>
        </p:nvSpPr>
        <p:spPr>
          <a:xfrm>
            <a:off x="214313" y="3055938"/>
            <a:ext cx="1357312" cy="785812"/>
          </a:xfrm>
          <a:prstGeom prst="roundRect">
            <a:avLst/>
          </a:prstGeom>
          <a:solidFill>
            <a:schemeClr val="bg1">
              <a:lumMod val="85000"/>
              <a:alpha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1600" dirty="0">
                <a:solidFill>
                  <a:schemeClr val="tx1"/>
                </a:solidFill>
              </a:rPr>
              <a:t>Año de elección presidencial</a:t>
            </a:r>
          </a:p>
        </p:txBody>
      </p:sp>
      <p:sp>
        <p:nvSpPr>
          <p:cNvPr id="17" name="16 Rectángulo redondeado"/>
          <p:cNvSpPr/>
          <p:nvPr/>
        </p:nvSpPr>
        <p:spPr>
          <a:xfrm>
            <a:off x="1785938" y="2984500"/>
            <a:ext cx="2214562" cy="1362075"/>
          </a:xfrm>
          <a:prstGeom prst="roundRect">
            <a:avLst/>
          </a:prstGeom>
          <a:solidFill>
            <a:schemeClr val="bg1">
              <a:lumMod val="85000"/>
              <a:alpha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1600" dirty="0">
                <a:solidFill>
                  <a:schemeClr val="tx1"/>
                </a:solidFill>
              </a:rPr>
              <a:t>Organización de ciudadanos </a:t>
            </a:r>
            <a:r>
              <a:rPr lang="es-MX" sz="1600" b="1" dirty="0">
                <a:solidFill>
                  <a:schemeClr val="tx1"/>
                </a:solidFill>
              </a:rPr>
              <a:t>informa</a:t>
            </a:r>
            <a:r>
              <a:rPr lang="es-MX" sz="1600" dirty="0">
                <a:solidFill>
                  <a:schemeClr val="tx1"/>
                </a:solidFill>
              </a:rPr>
              <a:t> al </a:t>
            </a:r>
            <a:r>
              <a:rPr lang="es-MX" sz="1600" dirty="0" smtClean="0">
                <a:solidFill>
                  <a:schemeClr val="tx1"/>
                </a:solidFill>
              </a:rPr>
              <a:t>INE </a:t>
            </a:r>
            <a:r>
              <a:rPr lang="es-MX" sz="1600" dirty="0">
                <a:solidFill>
                  <a:schemeClr val="tx1"/>
                </a:solidFill>
              </a:rPr>
              <a:t>su </a:t>
            </a:r>
            <a:r>
              <a:rPr lang="es-MX" sz="1600" b="1" dirty="0">
                <a:solidFill>
                  <a:schemeClr val="tx1"/>
                </a:solidFill>
              </a:rPr>
              <a:t>interés</a:t>
            </a:r>
            <a:r>
              <a:rPr lang="es-MX" sz="1600" dirty="0">
                <a:solidFill>
                  <a:schemeClr val="tx1"/>
                </a:solidFill>
              </a:rPr>
              <a:t> por conformar un partido político</a:t>
            </a:r>
          </a:p>
        </p:txBody>
      </p:sp>
      <p:sp>
        <p:nvSpPr>
          <p:cNvPr id="18" name="17 Rectángulo redondeado"/>
          <p:cNvSpPr/>
          <p:nvPr/>
        </p:nvSpPr>
        <p:spPr>
          <a:xfrm>
            <a:off x="3500438" y="4551363"/>
            <a:ext cx="2286000" cy="1219200"/>
          </a:xfrm>
          <a:prstGeom prst="roundRect">
            <a:avLst/>
          </a:prstGeom>
          <a:solidFill>
            <a:schemeClr val="bg1">
              <a:lumMod val="85000"/>
              <a:alpha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1600" dirty="0">
                <a:solidFill>
                  <a:schemeClr val="tx1"/>
                </a:solidFill>
              </a:rPr>
              <a:t>Realizan actos tendientes a la obtención del registro</a:t>
            </a:r>
          </a:p>
          <a:p>
            <a:pPr>
              <a:defRPr/>
            </a:pPr>
            <a:r>
              <a:rPr lang="es-MX" sz="1400" dirty="0">
                <a:solidFill>
                  <a:schemeClr val="tx1"/>
                </a:solidFill>
              </a:rPr>
              <a:t>(asambleas, documentos básicos, etc.)</a:t>
            </a:r>
          </a:p>
        </p:txBody>
      </p:sp>
      <p:sp>
        <p:nvSpPr>
          <p:cNvPr id="7177" name="18 CuadroTexto"/>
          <p:cNvSpPr txBox="1">
            <a:spLocks noChangeArrowheads="1"/>
          </p:cNvSpPr>
          <p:nvPr/>
        </p:nvSpPr>
        <p:spPr bwMode="auto">
          <a:xfrm>
            <a:off x="6000750" y="1550988"/>
            <a:ext cx="1071563"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a:t>Enero </a:t>
            </a:r>
            <a:r>
              <a:rPr lang="es-MX" altLang="es-MX" b="1"/>
              <a:t>2014</a:t>
            </a:r>
          </a:p>
        </p:txBody>
      </p:sp>
      <p:sp>
        <p:nvSpPr>
          <p:cNvPr id="20" name="19 Rectángulo redondeado"/>
          <p:cNvSpPr/>
          <p:nvPr/>
        </p:nvSpPr>
        <p:spPr>
          <a:xfrm>
            <a:off x="5429250" y="3051175"/>
            <a:ext cx="2286000" cy="642938"/>
          </a:xfrm>
          <a:prstGeom prst="roundRect">
            <a:avLst/>
          </a:prstGeom>
          <a:solidFill>
            <a:schemeClr val="bg1">
              <a:lumMod val="85000"/>
              <a:alpha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1600" dirty="0">
                <a:solidFill>
                  <a:schemeClr val="tx1"/>
                </a:solidFill>
              </a:rPr>
              <a:t>Presenta </a:t>
            </a:r>
            <a:r>
              <a:rPr lang="es-MX" sz="1600" b="1" dirty="0">
                <a:solidFill>
                  <a:schemeClr val="tx1"/>
                </a:solidFill>
              </a:rPr>
              <a:t>solicitud</a:t>
            </a:r>
            <a:r>
              <a:rPr lang="es-MX" sz="1600" dirty="0">
                <a:solidFill>
                  <a:schemeClr val="tx1"/>
                </a:solidFill>
              </a:rPr>
              <a:t> de registro ante el </a:t>
            </a:r>
            <a:r>
              <a:rPr lang="es-MX" sz="1600" dirty="0" smtClean="0">
                <a:solidFill>
                  <a:schemeClr val="tx1"/>
                </a:solidFill>
              </a:rPr>
              <a:t>INE</a:t>
            </a:r>
            <a:endParaRPr lang="es-MX" sz="1600" dirty="0">
              <a:solidFill>
                <a:schemeClr val="tx1"/>
              </a:solidFill>
            </a:endParaRPr>
          </a:p>
        </p:txBody>
      </p:sp>
      <p:sp>
        <p:nvSpPr>
          <p:cNvPr id="21" name="20 Rectángulo redondeado"/>
          <p:cNvSpPr/>
          <p:nvPr/>
        </p:nvSpPr>
        <p:spPr>
          <a:xfrm>
            <a:off x="6500813" y="3984625"/>
            <a:ext cx="2500312" cy="1357313"/>
          </a:xfrm>
          <a:prstGeom prst="roundRect">
            <a:avLst/>
          </a:prstGeom>
          <a:solidFill>
            <a:schemeClr val="bg1">
              <a:lumMod val="85000"/>
              <a:alpha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1600" dirty="0">
                <a:solidFill>
                  <a:schemeClr val="tx1"/>
                </a:solidFill>
              </a:rPr>
              <a:t>INE </a:t>
            </a:r>
            <a:r>
              <a:rPr lang="es-MX" sz="1600" b="1" dirty="0">
                <a:solidFill>
                  <a:schemeClr val="tx1"/>
                </a:solidFill>
              </a:rPr>
              <a:t>resuelve</a:t>
            </a:r>
            <a:r>
              <a:rPr lang="es-MX" sz="1600" dirty="0">
                <a:solidFill>
                  <a:schemeClr val="tx1"/>
                </a:solidFill>
              </a:rPr>
              <a:t> dentro de los120 días siguientes a la solicitud. El registro tiene efectos a partir del </a:t>
            </a:r>
            <a:r>
              <a:rPr lang="es-MX" sz="1600" b="1" dirty="0">
                <a:solidFill>
                  <a:schemeClr val="tx1"/>
                </a:solidFill>
              </a:rPr>
              <a:t>1° de agosto</a:t>
            </a:r>
          </a:p>
        </p:txBody>
      </p:sp>
      <p:sp>
        <p:nvSpPr>
          <p:cNvPr id="7180" name="21 CuadroTexto"/>
          <p:cNvSpPr txBox="1">
            <a:spLocks noChangeArrowheads="1"/>
          </p:cNvSpPr>
          <p:nvPr/>
        </p:nvSpPr>
        <p:spPr bwMode="auto">
          <a:xfrm>
            <a:off x="8001000" y="1481138"/>
            <a:ext cx="1071563"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a:t>Agosto</a:t>
            </a:r>
          </a:p>
          <a:p>
            <a:pPr algn="ctr" eaLnBrk="1" hangingPunct="1"/>
            <a:r>
              <a:rPr lang="es-MX" altLang="es-MX" b="1"/>
              <a:t>2014</a:t>
            </a:r>
          </a:p>
        </p:txBody>
      </p:sp>
      <p:cxnSp>
        <p:nvCxnSpPr>
          <p:cNvPr id="24" name="23 Conector recto de flecha"/>
          <p:cNvCxnSpPr/>
          <p:nvPr/>
        </p:nvCxnSpPr>
        <p:spPr>
          <a:xfrm rot="5400000">
            <a:off x="465138" y="2514600"/>
            <a:ext cx="785812" cy="1588"/>
          </a:xfrm>
          <a:prstGeom prst="straightConnector1">
            <a:avLst/>
          </a:prstGeom>
          <a:ln w="31750">
            <a:solidFill>
              <a:srgbClr val="04502E"/>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rot="5400000">
            <a:off x="3463131" y="3374232"/>
            <a:ext cx="2219325" cy="1588"/>
          </a:xfrm>
          <a:prstGeom prst="straightConnector1">
            <a:avLst/>
          </a:prstGeom>
          <a:ln w="31750">
            <a:solidFill>
              <a:srgbClr val="04502E"/>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rot="5400000">
            <a:off x="6180137" y="2586038"/>
            <a:ext cx="785813" cy="1588"/>
          </a:xfrm>
          <a:prstGeom prst="straightConnector1">
            <a:avLst/>
          </a:prstGeom>
          <a:ln w="31750">
            <a:solidFill>
              <a:srgbClr val="04502E"/>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5400000">
            <a:off x="7787482" y="3055144"/>
            <a:ext cx="1714500" cy="1587"/>
          </a:xfrm>
          <a:prstGeom prst="straightConnector1">
            <a:avLst/>
          </a:prstGeom>
          <a:ln w="31750">
            <a:solidFill>
              <a:srgbClr val="04502E"/>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rot="5400000">
            <a:off x="2322513" y="2514600"/>
            <a:ext cx="785812" cy="1588"/>
          </a:xfrm>
          <a:prstGeom prst="straightConnector1">
            <a:avLst/>
          </a:prstGeom>
          <a:ln w="31750">
            <a:solidFill>
              <a:srgbClr val="04502E"/>
            </a:solidFill>
            <a:tailEnd type="arrow"/>
          </a:ln>
        </p:spPr>
        <p:style>
          <a:lnRef idx="1">
            <a:schemeClr val="accent1"/>
          </a:lnRef>
          <a:fillRef idx="0">
            <a:schemeClr val="accent1"/>
          </a:fillRef>
          <a:effectRef idx="0">
            <a:schemeClr val="accent1"/>
          </a:effectRef>
          <a:fontRef idx="minor">
            <a:schemeClr val="tx1"/>
          </a:fontRef>
        </p:style>
      </p:cxnSp>
      <p:sp>
        <p:nvSpPr>
          <p:cNvPr id="7186" name="34 CuadroTexto"/>
          <p:cNvSpPr txBox="1">
            <a:spLocks noChangeArrowheads="1"/>
          </p:cNvSpPr>
          <p:nvPr/>
        </p:nvSpPr>
        <p:spPr bwMode="auto">
          <a:xfrm>
            <a:off x="1214438" y="6092825"/>
            <a:ext cx="64071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1200" dirty="0"/>
              <a:t>Artículos 41, Base I, segundo párrafo, de la CPEUM y  artículos 10 a 19 de la LGPP </a:t>
            </a:r>
          </a:p>
        </p:txBody>
      </p:sp>
      <p:sp>
        <p:nvSpPr>
          <p:cNvPr id="7187" name="16 Rectángulo"/>
          <p:cNvSpPr>
            <a:spLocks noChangeArrowheads="1"/>
          </p:cNvSpPr>
          <p:nvPr/>
        </p:nvSpPr>
        <p:spPr bwMode="auto">
          <a:xfrm>
            <a:off x="785813" y="-26988"/>
            <a:ext cx="8358187" cy="400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000" b="1">
                <a:solidFill>
                  <a:schemeClr val="bg1"/>
                </a:solidFill>
                <a:latin typeface="Antique Olive"/>
              </a:rPr>
              <a:t>Previo al inicio del proceso electoral</a:t>
            </a:r>
            <a:endParaRPr lang="es-ES" altLang="es-MX" sz="2000" b="1">
              <a:solidFill>
                <a:schemeClr val="bg1"/>
              </a:solidFill>
              <a:latin typeface="Antique Olive"/>
            </a:endParaRPr>
          </a:p>
        </p:txBody>
      </p:sp>
      <p:sp>
        <p:nvSpPr>
          <p:cNvPr id="26" name="8 Marcador de contenido"/>
          <p:cNvSpPr txBox="1">
            <a:spLocks/>
          </p:cNvSpPr>
          <p:nvPr/>
        </p:nvSpPr>
        <p:spPr bwMode="auto">
          <a:xfrm>
            <a:off x="250825" y="1052513"/>
            <a:ext cx="5329238" cy="288925"/>
          </a:xfrm>
          <a:prstGeom prst="rect">
            <a:avLst/>
          </a:prstGeom>
          <a:noFill/>
          <a:ln w="9525">
            <a:noFill/>
            <a:miter lim="800000"/>
            <a:headEnd/>
            <a:tailEnd/>
          </a:ln>
        </p:spPr>
        <p:txBody>
          <a:bodyPr/>
          <a:lstStyle/>
          <a:p>
            <a:pPr marL="342900" indent="-342900" algn="just">
              <a:spcBef>
                <a:spcPct val="20000"/>
              </a:spcBef>
              <a:buClr>
                <a:srgbClr val="953735"/>
              </a:buClr>
              <a:defRPr/>
            </a:pPr>
            <a:endParaRPr lang="es-MX" sz="2000" kern="0" dirty="0">
              <a:latin typeface="+mn-lt"/>
              <a:ea typeface="+mn-ea"/>
              <a:cs typeface="Arial" charset="0"/>
            </a:endParaRPr>
          </a:p>
        </p:txBody>
      </p:sp>
      <p:sp>
        <p:nvSpPr>
          <p:cNvPr id="32" name="Rectangle 18"/>
          <p:cNvSpPr>
            <a:spLocks noChangeArrowheads="1"/>
          </p:cNvSpPr>
          <p:nvPr/>
        </p:nvSpPr>
        <p:spPr bwMode="auto">
          <a:xfrm>
            <a:off x="285750" y="4770438"/>
            <a:ext cx="2428875" cy="1071562"/>
          </a:xfrm>
          <a:prstGeom prst="rect">
            <a:avLst/>
          </a:prstGeom>
          <a:solidFill>
            <a:schemeClr val="bg1">
              <a:lumMod val="85000"/>
              <a:alpha val="50000"/>
            </a:schemeClr>
          </a:solidFill>
          <a:ln w="28575">
            <a:solidFill>
              <a:srgbClr val="04502E"/>
            </a:solidFill>
            <a:miter lim="800000"/>
            <a:headEnd/>
            <a:tailEnd/>
          </a:ln>
        </p:spPr>
        <p:txBody>
          <a:bodyPr anchor="ctr"/>
          <a:lstStyle/>
          <a:p>
            <a:pPr>
              <a:lnSpc>
                <a:spcPct val="80000"/>
              </a:lnSpc>
              <a:buClr>
                <a:srgbClr val="660033"/>
              </a:buClr>
              <a:buSzPct val="90000"/>
              <a:defRPr/>
            </a:pPr>
            <a:r>
              <a:rPr lang="es-ES" sz="1600" dirty="0">
                <a:latin typeface="+mn-lt"/>
                <a:ea typeface="ＭＳ Ｐゴシック" charset="-128"/>
              </a:rPr>
              <a:t>Las organizaciones informan mensualmente al </a:t>
            </a:r>
            <a:r>
              <a:rPr lang="es-ES" sz="1600" dirty="0" smtClean="0">
                <a:latin typeface="+mn-lt"/>
                <a:ea typeface="ＭＳ Ｐゴシック" charset="-128"/>
              </a:rPr>
              <a:t>INE </a:t>
            </a:r>
            <a:r>
              <a:rPr lang="es-ES" sz="1600" dirty="0">
                <a:latin typeface="+mn-lt"/>
                <a:ea typeface="ＭＳ Ｐゴシック" charset="-128"/>
              </a:rPr>
              <a:t>sobre el origen y destino de sus </a:t>
            </a:r>
            <a:r>
              <a:rPr lang="es-ES" sz="1600" b="1" dirty="0">
                <a:latin typeface="+mn-lt"/>
                <a:ea typeface="ＭＳ Ｐゴシック" charset="-128"/>
              </a:rPr>
              <a:t>recursos</a:t>
            </a:r>
          </a:p>
        </p:txBody>
      </p:sp>
      <p:sp>
        <p:nvSpPr>
          <p:cNvPr id="7190" name="Line 6"/>
          <p:cNvSpPr>
            <a:spLocks noChangeShapeType="1"/>
          </p:cNvSpPr>
          <p:nvPr/>
        </p:nvSpPr>
        <p:spPr bwMode="auto">
          <a:xfrm flipH="1">
            <a:off x="1714500" y="4413250"/>
            <a:ext cx="500063" cy="285750"/>
          </a:xfrm>
          <a:prstGeom prst="line">
            <a:avLst/>
          </a:prstGeom>
          <a:noFill/>
          <a:ln w="50800">
            <a:solidFill>
              <a:srgbClr val="0E502B"/>
            </a:solidFill>
            <a:round/>
            <a:headEnd/>
            <a:tailEnd type="triangle" w="med" len="med"/>
          </a:ln>
          <a:extLst>
            <a:ext uri="{909E8E84-426E-40DD-AFC4-6F175D3DCCD1}">
              <a14:hiddenFill xmlns="" xmlns:a14="http://schemas.microsoft.com/office/drawing/2010/main">
                <a:noFill/>
              </a14:hiddenFill>
            </a:ext>
          </a:extLst>
        </p:spPr>
        <p:txBody>
          <a:bodyPr/>
          <a:lstStyle/>
          <a:p>
            <a:endParaRPr lang="es-MX"/>
          </a:p>
        </p:txBody>
      </p:sp>
      <p:sp>
        <p:nvSpPr>
          <p:cNvPr id="23" name="AutoShape 7"/>
          <p:cNvSpPr>
            <a:spLocks noChangeArrowheads="1"/>
          </p:cNvSpPr>
          <p:nvPr/>
        </p:nvSpPr>
        <p:spPr bwMode="auto">
          <a:xfrm>
            <a:off x="179388" y="908050"/>
            <a:ext cx="4537075" cy="503238"/>
          </a:xfrm>
          <a:prstGeom prst="roundRect">
            <a:avLst>
              <a:gd name="adj" fmla="val 16667"/>
            </a:avLst>
          </a:prstGeom>
          <a:solidFill>
            <a:srgbClr val="C8C8C8">
              <a:alpha val="50195"/>
            </a:srgbClr>
          </a:solidFill>
          <a:ln w="25400" algn="ctr">
            <a:solidFill>
              <a:schemeClr val="bg2"/>
            </a:solidFill>
            <a:round/>
            <a:headEnd/>
            <a:tailEnd/>
          </a:ln>
        </p:spPr>
        <p:txBody>
          <a:bodyPr anchor="ctr"/>
          <a:lstStyle/>
          <a:p>
            <a:pPr marL="342900" indent="-342900" algn="just">
              <a:spcBef>
                <a:spcPct val="20000"/>
              </a:spcBef>
              <a:buClr>
                <a:srgbClr val="953735"/>
              </a:buClr>
              <a:defRPr/>
            </a:pPr>
            <a:r>
              <a:rPr lang="es-MX" kern="0" dirty="0">
                <a:ea typeface="ＭＳ Ｐゴシック" charset="-128"/>
                <a:cs typeface="Arial" charset="0"/>
              </a:rPr>
              <a:t>2. Registro de </a:t>
            </a:r>
            <a:r>
              <a:rPr lang="es-MX" b="1" kern="0" dirty="0">
                <a:ea typeface="ＭＳ Ｐゴシック" charset="-128"/>
                <a:cs typeface="Arial" charset="0"/>
              </a:rPr>
              <a:t>nuevos partidos </a:t>
            </a:r>
            <a:r>
              <a:rPr lang="es-MX" kern="0" dirty="0">
                <a:ea typeface="ＭＳ Ｐゴシック" charset="-128"/>
                <a:cs typeface="Arial" charset="0"/>
              </a:rPr>
              <a:t>políticos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6 Rectángulo"/>
          <p:cNvSpPr>
            <a:spLocks noChangeArrowheads="1"/>
          </p:cNvSpPr>
          <p:nvPr/>
        </p:nvSpPr>
        <p:spPr bwMode="auto">
          <a:xfrm>
            <a:off x="2019300" y="14288"/>
            <a:ext cx="71294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2400" b="1">
                <a:solidFill>
                  <a:schemeClr val="bg1"/>
                </a:solidFill>
                <a:latin typeface="Antique Olive"/>
              </a:rPr>
              <a:t>Previo al inicio del proceso electoral</a:t>
            </a:r>
            <a:endParaRPr lang="es-ES" altLang="es-MX" sz="2400" b="1">
              <a:solidFill>
                <a:schemeClr val="bg1"/>
              </a:solidFill>
              <a:latin typeface="Antique Olive"/>
            </a:endParaRPr>
          </a:p>
        </p:txBody>
      </p:sp>
      <p:sp>
        <p:nvSpPr>
          <p:cNvPr id="2" name="8 Marcador de contenido"/>
          <p:cNvSpPr>
            <a:spLocks noGrp="1"/>
          </p:cNvSpPr>
          <p:nvPr>
            <p:ph sz="quarter" idx="4294967295"/>
          </p:nvPr>
        </p:nvSpPr>
        <p:spPr>
          <a:xfrm>
            <a:off x="3059113" y="1557338"/>
            <a:ext cx="4392612" cy="4319587"/>
          </a:xfrm>
          <a:prstGeom prst="rect">
            <a:avLst/>
          </a:prstGeom>
          <a:solidFill>
            <a:schemeClr val="accent1">
              <a:lumMod val="90000"/>
            </a:schemeClr>
          </a:solidFill>
        </p:spPr>
        <p:txBody>
          <a:bodyPr/>
          <a:lstStyle/>
          <a:p>
            <a:pPr>
              <a:defRPr/>
            </a:pPr>
            <a:r>
              <a:rPr lang="es-ES_tradnl" sz="1600" dirty="0"/>
              <a:t>Contar con un mínimo de cinco mil asociados en el país.</a:t>
            </a:r>
            <a:endParaRPr lang="es-ES" sz="1600" dirty="0"/>
          </a:p>
          <a:p>
            <a:pPr>
              <a:defRPr/>
            </a:pPr>
            <a:r>
              <a:rPr lang="es-ES_tradnl" sz="1600" dirty="0"/>
              <a:t>Contar con un órgano directivo de carácter nacional.</a:t>
            </a:r>
            <a:endParaRPr lang="es-ES" sz="1600" dirty="0"/>
          </a:p>
          <a:p>
            <a:pPr>
              <a:defRPr/>
            </a:pPr>
            <a:r>
              <a:rPr lang="es-ES_tradnl" sz="1600" dirty="0"/>
              <a:t>Tener delegaciones en cuando menos siete entidades federativas.</a:t>
            </a:r>
            <a:endParaRPr lang="es-ES" sz="1600" dirty="0"/>
          </a:p>
          <a:p>
            <a:pPr>
              <a:defRPr/>
            </a:pPr>
            <a:r>
              <a:rPr lang="es-ES_tradnl" sz="1600" dirty="0"/>
              <a:t>Contar con documentos básicos.</a:t>
            </a:r>
            <a:endParaRPr lang="es-ES" sz="1600" dirty="0"/>
          </a:p>
          <a:p>
            <a:pPr>
              <a:defRPr/>
            </a:pPr>
            <a:r>
              <a:rPr lang="es-ES_tradnl" sz="1600" dirty="0"/>
              <a:t>Tener una denominación distinta a cualquier otra agrupación o partido político. </a:t>
            </a:r>
            <a:endParaRPr lang="es-ES" sz="1600" dirty="0"/>
          </a:p>
          <a:p>
            <a:pPr>
              <a:defRPr/>
            </a:pPr>
            <a:r>
              <a:rPr lang="es-ES_tradnl" sz="1600" dirty="0"/>
              <a:t>Presentar su solicitud de registro durante el mes de enero del año anterior al de la elección.</a:t>
            </a:r>
            <a:endParaRPr lang="es-ES" sz="1600" dirty="0"/>
          </a:p>
          <a:p>
            <a:pPr>
              <a:defRPr/>
            </a:pPr>
            <a:r>
              <a:rPr lang="es-ES_tradnl" sz="1600" dirty="0"/>
              <a:t>Conocer  el resultado de su solicitud 60 días contados a partir de haberla presentado</a:t>
            </a:r>
            <a:endParaRPr lang="es-MX" sz="1600" i="1" dirty="0">
              <a:cs typeface="Arial" charset="0"/>
            </a:endParaRPr>
          </a:p>
        </p:txBody>
      </p:sp>
      <p:sp>
        <p:nvSpPr>
          <p:cNvPr id="8196" name="5 Rectángulo redondeado"/>
          <p:cNvSpPr>
            <a:spLocks noChangeArrowheads="1"/>
          </p:cNvSpPr>
          <p:nvPr/>
        </p:nvSpPr>
        <p:spPr bwMode="auto">
          <a:xfrm>
            <a:off x="539750" y="3284538"/>
            <a:ext cx="1714500" cy="928687"/>
          </a:xfrm>
          <a:prstGeom prst="roundRect">
            <a:avLst>
              <a:gd name="adj" fmla="val 16667"/>
            </a:avLst>
          </a:prstGeom>
          <a:noFill/>
          <a:ln w="25400" algn="ctr">
            <a:solidFill>
              <a:srgbClr val="0E502B"/>
            </a:solidFill>
            <a:round/>
            <a:headEnd/>
            <a:tailEnd/>
          </a:ln>
          <a:extLst>
            <a:ext uri="{909E8E84-426E-40DD-AFC4-6F175D3DCCD1}">
              <a14:hiddenFill xmlns=""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a:t>Requisitos que deben cumplir </a:t>
            </a:r>
          </a:p>
        </p:txBody>
      </p:sp>
      <p:sp>
        <p:nvSpPr>
          <p:cNvPr id="8197" name="AutoShape 7"/>
          <p:cNvSpPr>
            <a:spLocks noChangeArrowheads="1"/>
          </p:cNvSpPr>
          <p:nvPr/>
        </p:nvSpPr>
        <p:spPr bwMode="auto">
          <a:xfrm>
            <a:off x="250825" y="836613"/>
            <a:ext cx="3529013" cy="504825"/>
          </a:xfrm>
          <a:prstGeom prst="roundRect">
            <a:avLst>
              <a:gd name="adj" fmla="val 16667"/>
            </a:avLst>
          </a:prstGeom>
          <a:solidFill>
            <a:srgbClr val="C8C8C8">
              <a:alpha val="50195"/>
            </a:srgbClr>
          </a:solidFill>
          <a:ln w="25400" algn="ctr">
            <a:solidFill>
              <a:schemeClr val="bg2"/>
            </a:solidFill>
            <a:round/>
            <a:headEnd/>
            <a:tailEnd/>
          </a:ln>
        </p:spPr>
        <p:txBody>
          <a:bodyPr anchor="ctr"/>
          <a:lstStyle>
            <a:lvl1pPr defTabSz="912813" eaLnBrk="0" hangingPunct="0">
              <a:defRPr>
                <a:solidFill>
                  <a:schemeClr val="tx1"/>
                </a:solidFill>
                <a:latin typeface="Arial" pitchFamily="34" charset="0"/>
                <a:ea typeface="ＭＳ Ｐゴシック" pitchFamily="34" charset="-128"/>
              </a:defRPr>
            </a:lvl1pPr>
            <a:lvl2pPr marL="742950" indent="-285750" defTabSz="912813" eaLnBrk="0" hangingPunct="0">
              <a:defRPr>
                <a:solidFill>
                  <a:schemeClr val="tx1"/>
                </a:solidFill>
                <a:latin typeface="Arial" pitchFamily="34" charset="0"/>
                <a:ea typeface="ＭＳ Ｐゴシック" pitchFamily="34" charset="-128"/>
              </a:defRPr>
            </a:lvl2pPr>
            <a:lvl3pPr marL="1143000" indent="-228600" defTabSz="912813" eaLnBrk="0" hangingPunct="0">
              <a:defRPr>
                <a:solidFill>
                  <a:schemeClr val="tx1"/>
                </a:solidFill>
                <a:latin typeface="Arial" pitchFamily="34" charset="0"/>
                <a:ea typeface="ＭＳ Ｐゴシック" pitchFamily="34" charset="-128"/>
              </a:defRPr>
            </a:lvl3pPr>
            <a:lvl4pPr marL="1600200" indent="-228600" defTabSz="912813" eaLnBrk="0" hangingPunct="0">
              <a:defRPr>
                <a:solidFill>
                  <a:schemeClr val="tx1"/>
                </a:solidFill>
                <a:latin typeface="Arial" pitchFamily="34" charset="0"/>
                <a:ea typeface="ＭＳ Ｐゴシック" pitchFamily="34" charset="-128"/>
              </a:defRPr>
            </a:lvl4pPr>
            <a:lvl5pPr marL="2057400" indent="-228600" defTabSz="912813" eaLnBrk="0" hangingPunct="0">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80000"/>
              </a:spcBef>
            </a:pPr>
            <a:r>
              <a:rPr lang="es-MX" altLang="es-MX" b="1"/>
              <a:t>3. Registro de agrupaciones políticas </a:t>
            </a:r>
          </a:p>
        </p:txBody>
      </p:sp>
      <p:sp>
        <p:nvSpPr>
          <p:cNvPr id="8198" name="AutoShape 4"/>
          <p:cNvSpPr>
            <a:spLocks/>
          </p:cNvSpPr>
          <p:nvPr/>
        </p:nvSpPr>
        <p:spPr bwMode="auto">
          <a:xfrm>
            <a:off x="2484438" y="1484313"/>
            <a:ext cx="431800" cy="4176712"/>
          </a:xfrm>
          <a:prstGeom prst="leftBrace">
            <a:avLst>
              <a:gd name="adj1" fmla="val 0"/>
              <a:gd name="adj2" fmla="val 50000"/>
            </a:avLst>
          </a:prstGeom>
          <a:noFill/>
          <a:ln w="57150">
            <a:solidFill>
              <a:srgbClr val="04502E"/>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MX" altLang="es-MX">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6 Rectángulo"/>
          <p:cNvSpPr>
            <a:spLocks noChangeArrowheads="1"/>
          </p:cNvSpPr>
          <p:nvPr/>
        </p:nvSpPr>
        <p:spPr bwMode="auto">
          <a:xfrm>
            <a:off x="3419475" y="-26988"/>
            <a:ext cx="57292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400" b="1">
                <a:solidFill>
                  <a:schemeClr val="bg1"/>
                </a:solidFill>
                <a:latin typeface="Antique Olive"/>
              </a:rPr>
              <a:t>Previo al inicio del proceso electoral</a:t>
            </a:r>
            <a:endParaRPr lang="es-ES" altLang="es-MX" sz="2400" b="1">
              <a:solidFill>
                <a:schemeClr val="bg1"/>
              </a:solidFill>
              <a:latin typeface="Antique Olive"/>
            </a:endParaRPr>
          </a:p>
        </p:txBody>
      </p:sp>
      <p:sp>
        <p:nvSpPr>
          <p:cNvPr id="9219" name="AutoShape 7"/>
          <p:cNvSpPr>
            <a:spLocks noChangeArrowheads="1"/>
          </p:cNvSpPr>
          <p:nvPr/>
        </p:nvSpPr>
        <p:spPr bwMode="auto">
          <a:xfrm>
            <a:off x="250825" y="1081089"/>
            <a:ext cx="8353623" cy="691728"/>
          </a:xfrm>
          <a:prstGeom prst="roundRect">
            <a:avLst>
              <a:gd name="adj" fmla="val 16667"/>
            </a:avLst>
          </a:prstGeom>
          <a:solidFill>
            <a:srgbClr val="C8C8C8">
              <a:alpha val="50195"/>
            </a:srgbClr>
          </a:solidFill>
          <a:ln w="25400" algn="ctr">
            <a:solidFill>
              <a:schemeClr val="bg2"/>
            </a:solidFill>
            <a:round/>
            <a:headEnd/>
            <a:tailEnd/>
          </a:ln>
        </p:spPr>
        <p:txBody>
          <a:bodyPr anchor="ctr"/>
          <a:lstStyle>
            <a:lvl1pPr defTabSz="912813" eaLnBrk="0" hangingPunct="0">
              <a:defRPr>
                <a:solidFill>
                  <a:schemeClr val="tx1"/>
                </a:solidFill>
                <a:latin typeface="Arial" pitchFamily="34" charset="0"/>
                <a:ea typeface="ＭＳ Ｐゴシック" pitchFamily="34" charset="-128"/>
              </a:defRPr>
            </a:lvl1pPr>
            <a:lvl2pPr marL="742950" indent="-285750" defTabSz="912813" eaLnBrk="0" hangingPunct="0">
              <a:defRPr>
                <a:solidFill>
                  <a:schemeClr val="tx1"/>
                </a:solidFill>
                <a:latin typeface="Arial" pitchFamily="34" charset="0"/>
                <a:ea typeface="ＭＳ Ｐゴシック" pitchFamily="34" charset="-128"/>
              </a:defRPr>
            </a:lvl2pPr>
            <a:lvl3pPr marL="1143000" indent="-228600" defTabSz="912813" eaLnBrk="0" hangingPunct="0">
              <a:defRPr>
                <a:solidFill>
                  <a:schemeClr val="tx1"/>
                </a:solidFill>
                <a:latin typeface="Arial" pitchFamily="34" charset="0"/>
                <a:ea typeface="ＭＳ Ｐゴシック" pitchFamily="34" charset="-128"/>
              </a:defRPr>
            </a:lvl3pPr>
            <a:lvl4pPr marL="1600200" indent="-228600" defTabSz="912813" eaLnBrk="0" hangingPunct="0">
              <a:defRPr>
                <a:solidFill>
                  <a:schemeClr val="tx1"/>
                </a:solidFill>
                <a:latin typeface="Arial" pitchFamily="34" charset="0"/>
                <a:ea typeface="ＭＳ Ｐゴシック" pitchFamily="34" charset="-128"/>
              </a:defRPr>
            </a:lvl4pPr>
            <a:lvl5pPr marL="2057400" indent="-228600" defTabSz="912813" eaLnBrk="0" hangingPunct="0">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spcBef>
                <a:spcPct val="80000"/>
              </a:spcBef>
            </a:pPr>
            <a:r>
              <a:rPr lang="es-MX" altLang="es-MX" b="1" dirty="0"/>
              <a:t>4. Actualización del padrón electoral y expedición de la credencial para votar con fotografía</a:t>
            </a:r>
          </a:p>
        </p:txBody>
      </p:sp>
      <p:sp>
        <p:nvSpPr>
          <p:cNvPr id="9220" name="AutoShape 4"/>
          <p:cNvSpPr>
            <a:spLocks noChangeArrowheads="1"/>
          </p:cNvSpPr>
          <p:nvPr/>
        </p:nvSpPr>
        <p:spPr bwMode="auto">
          <a:xfrm>
            <a:off x="395288" y="2392363"/>
            <a:ext cx="1944687" cy="647700"/>
          </a:xfrm>
          <a:prstGeom prst="roundRect">
            <a:avLst>
              <a:gd name="adj" fmla="val 16667"/>
            </a:avLst>
          </a:prstGeom>
          <a:noFill/>
          <a:ln w="28575" algn="ctr">
            <a:solidFill>
              <a:srgbClr val="04502E"/>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s-MX" sz="1600"/>
              <a:t>Inscripción y empadronamiento </a:t>
            </a:r>
          </a:p>
        </p:txBody>
      </p:sp>
      <p:sp>
        <p:nvSpPr>
          <p:cNvPr id="9221" name="AutoShape 41"/>
          <p:cNvSpPr>
            <a:spLocks noChangeArrowheads="1"/>
          </p:cNvSpPr>
          <p:nvPr/>
        </p:nvSpPr>
        <p:spPr bwMode="auto">
          <a:xfrm>
            <a:off x="2339975" y="2636838"/>
            <a:ext cx="306388" cy="247650"/>
          </a:xfrm>
          <a:prstGeom prst="rightArrow">
            <a:avLst>
              <a:gd name="adj1" fmla="val 50000"/>
              <a:gd name="adj2" fmla="val 40999"/>
            </a:avLst>
          </a:prstGeom>
          <a:solidFill>
            <a:srgbClr val="04502E"/>
          </a:solidFill>
          <a:ln w="34925">
            <a:solidFill>
              <a:schemeClr val="bg2"/>
            </a:solidFill>
            <a:miter lim="800000"/>
            <a:headEnd/>
            <a:tailEnd/>
          </a:ln>
        </p:spPr>
        <p:txBody>
          <a:bodyPr wrap="none" anchor="ctr"/>
          <a:lstStyle>
            <a:lvl1pPr defTabSz="912813" eaLnBrk="0" hangingPunct="0">
              <a:defRPr>
                <a:solidFill>
                  <a:schemeClr val="tx1"/>
                </a:solidFill>
                <a:latin typeface="Arial" pitchFamily="34" charset="0"/>
                <a:ea typeface="ＭＳ Ｐゴシック" pitchFamily="34" charset="-128"/>
              </a:defRPr>
            </a:lvl1pPr>
            <a:lvl2pPr marL="742950" indent="-285750" defTabSz="912813" eaLnBrk="0" hangingPunct="0">
              <a:defRPr>
                <a:solidFill>
                  <a:schemeClr val="tx1"/>
                </a:solidFill>
                <a:latin typeface="Arial" pitchFamily="34" charset="0"/>
                <a:ea typeface="ＭＳ Ｐゴシック" pitchFamily="34" charset="-128"/>
              </a:defRPr>
            </a:lvl2pPr>
            <a:lvl3pPr marL="1143000" indent="-228600" defTabSz="912813" eaLnBrk="0" hangingPunct="0">
              <a:defRPr>
                <a:solidFill>
                  <a:schemeClr val="tx1"/>
                </a:solidFill>
                <a:latin typeface="Arial" pitchFamily="34" charset="0"/>
                <a:ea typeface="ＭＳ Ｐゴシック" pitchFamily="34" charset="-128"/>
              </a:defRPr>
            </a:lvl3pPr>
            <a:lvl4pPr marL="1600200" indent="-228600" defTabSz="912813" eaLnBrk="0" hangingPunct="0">
              <a:defRPr>
                <a:solidFill>
                  <a:schemeClr val="tx1"/>
                </a:solidFill>
                <a:latin typeface="Arial" pitchFamily="34" charset="0"/>
                <a:ea typeface="ＭＳ Ｐゴシック" pitchFamily="34" charset="-128"/>
              </a:defRPr>
            </a:lvl4pPr>
            <a:lvl5pPr marL="2057400" indent="-228600" defTabSz="912813" eaLnBrk="0" hangingPunct="0">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MX" altLang="es-MX"/>
          </a:p>
        </p:txBody>
      </p:sp>
      <p:sp>
        <p:nvSpPr>
          <p:cNvPr id="9222" name="AutoShape 24"/>
          <p:cNvSpPr>
            <a:spLocks noChangeArrowheads="1"/>
          </p:cNvSpPr>
          <p:nvPr/>
        </p:nvSpPr>
        <p:spPr bwMode="auto">
          <a:xfrm>
            <a:off x="2843213" y="2133600"/>
            <a:ext cx="5761037" cy="919163"/>
          </a:xfrm>
          <a:prstGeom prst="roundRect">
            <a:avLst>
              <a:gd name="adj" fmla="val 16667"/>
            </a:avLst>
          </a:prstGeom>
          <a:solidFill>
            <a:srgbClr val="DDDDDD">
              <a:alpha val="50195"/>
            </a:srgbClr>
          </a:solidFill>
          <a:ln w="28575" algn="ctr">
            <a:solidFill>
              <a:schemeClr val="bg2"/>
            </a:solidFill>
            <a:round/>
            <a:headEnd/>
            <a:tailEnd/>
          </a:ln>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885E6A"/>
              </a:buClr>
              <a:buSzPct val="120000"/>
              <a:buFont typeface="Wingdings" pitchFamily="2" charset="2"/>
              <a:buChar char="§"/>
            </a:pPr>
            <a:r>
              <a:rPr lang="es-ES_tradnl" altLang="es-MX" sz="1600"/>
              <a:t>A partir del primero de octubre y hasta el 15 de enero siguiente de cada año se convoca a los ciudadanos a inscribirse al padrón electoral o actualizar sus datos</a:t>
            </a:r>
            <a:endParaRPr lang="es-ES" altLang="es-MX" sz="1600"/>
          </a:p>
        </p:txBody>
      </p:sp>
      <p:sp>
        <p:nvSpPr>
          <p:cNvPr id="9223" name="AutoShape 24"/>
          <p:cNvSpPr>
            <a:spLocks noChangeArrowheads="1"/>
          </p:cNvSpPr>
          <p:nvPr/>
        </p:nvSpPr>
        <p:spPr bwMode="auto">
          <a:xfrm>
            <a:off x="2843213" y="3141663"/>
            <a:ext cx="5761037" cy="919162"/>
          </a:xfrm>
          <a:prstGeom prst="roundRect">
            <a:avLst>
              <a:gd name="adj" fmla="val 16667"/>
            </a:avLst>
          </a:prstGeom>
          <a:solidFill>
            <a:srgbClr val="DDDDDD">
              <a:alpha val="50195"/>
            </a:srgbClr>
          </a:solidFill>
          <a:ln w="28575" algn="ctr">
            <a:solidFill>
              <a:schemeClr val="bg2"/>
            </a:solidFill>
            <a:round/>
            <a:headEnd/>
            <a:tailEnd/>
          </a:ln>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rgbClr val="885E6A"/>
              </a:buClr>
              <a:buSzPct val="120000"/>
              <a:buFont typeface="Wingdings" pitchFamily="2" charset="2"/>
              <a:buChar char="§"/>
            </a:pPr>
            <a:r>
              <a:rPr lang="es-ES_tradnl" altLang="es-MX" sz="1600"/>
              <a:t>La fecha límite para que los ciudadanos puedan empadronarse en un año electoral es el 15 de enero del año de la elección</a:t>
            </a:r>
            <a:endParaRPr lang="es-ES" altLang="es-MX" sz="1600"/>
          </a:p>
        </p:txBody>
      </p:sp>
      <p:sp>
        <p:nvSpPr>
          <p:cNvPr id="9224" name="AutoShape 7"/>
          <p:cNvSpPr>
            <a:spLocks noChangeArrowheads="1"/>
          </p:cNvSpPr>
          <p:nvPr/>
        </p:nvSpPr>
        <p:spPr bwMode="auto">
          <a:xfrm>
            <a:off x="395288" y="4589463"/>
            <a:ext cx="1728787" cy="715962"/>
          </a:xfrm>
          <a:prstGeom prst="roundRect">
            <a:avLst>
              <a:gd name="adj" fmla="val 16667"/>
            </a:avLst>
          </a:prstGeom>
          <a:noFill/>
          <a:ln w="28575" algn="ctr">
            <a:solidFill>
              <a:srgbClr val="04502E"/>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ES" altLang="es-MX"/>
              <a:t>Credencial para votar </a:t>
            </a:r>
          </a:p>
        </p:txBody>
      </p:sp>
      <p:sp>
        <p:nvSpPr>
          <p:cNvPr id="9225" name="AutoShape 40"/>
          <p:cNvSpPr>
            <a:spLocks noChangeArrowheads="1"/>
          </p:cNvSpPr>
          <p:nvPr/>
        </p:nvSpPr>
        <p:spPr bwMode="auto">
          <a:xfrm>
            <a:off x="2700339" y="4444801"/>
            <a:ext cx="5976118" cy="1191816"/>
          </a:xfrm>
          <a:prstGeom prst="roundRect">
            <a:avLst>
              <a:gd name="adj" fmla="val 16667"/>
            </a:avLst>
          </a:prstGeom>
          <a:solidFill>
            <a:srgbClr val="DDDDDD">
              <a:alpha val="50195"/>
            </a:srgbClr>
          </a:solidFill>
          <a:ln w="28575" algn="ctr">
            <a:solidFill>
              <a:schemeClr val="bg2"/>
            </a:solidFill>
            <a:round/>
            <a:headEnd/>
            <a:tailEnd/>
          </a:ln>
        </p:spPr>
        <p:txBody>
          <a:bodyPr wrap="square"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buClr>
                <a:schemeClr val="bg2"/>
              </a:buClr>
              <a:buSzPct val="120000"/>
              <a:buFont typeface="Wingdings" pitchFamily="2" charset="2"/>
              <a:buChar char="§"/>
            </a:pPr>
            <a:r>
              <a:rPr lang="es-ES_tradnl" altLang="es-MX" sz="1600" dirty="0"/>
              <a:t>En los casos de extravío, robo o deterioro de la credencial, el límite para que los ciudadanos puedan reponerla vence el último día de febrero del año en que se celebren las </a:t>
            </a:r>
            <a:r>
              <a:rPr lang="es-ES_tradnl" altLang="es-MX" sz="1600" dirty="0" smtClean="0"/>
              <a:t>elecciones </a:t>
            </a:r>
            <a:r>
              <a:rPr lang="es-ES_tradnl" altLang="es-MX" sz="1600" b="1" dirty="0" smtClean="0"/>
              <a:t>(20 de junio trámite y 29 para recogerla)</a:t>
            </a:r>
            <a:r>
              <a:rPr lang="es-ES_tradnl" altLang="es-MX" sz="1600" dirty="0" smtClean="0"/>
              <a:t>. </a:t>
            </a:r>
            <a:endParaRPr lang="es-ES" altLang="es-MX" sz="1600" dirty="0"/>
          </a:p>
        </p:txBody>
      </p:sp>
      <p:sp>
        <p:nvSpPr>
          <p:cNvPr id="9226" name="AutoShape 41"/>
          <p:cNvSpPr>
            <a:spLocks noChangeArrowheads="1"/>
          </p:cNvSpPr>
          <p:nvPr/>
        </p:nvSpPr>
        <p:spPr bwMode="auto">
          <a:xfrm>
            <a:off x="2195513" y="4868863"/>
            <a:ext cx="306387" cy="247650"/>
          </a:xfrm>
          <a:prstGeom prst="rightArrow">
            <a:avLst>
              <a:gd name="adj1" fmla="val 50000"/>
              <a:gd name="adj2" fmla="val 40999"/>
            </a:avLst>
          </a:prstGeom>
          <a:solidFill>
            <a:srgbClr val="04502E"/>
          </a:solidFill>
          <a:ln w="34925">
            <a:solidFill>
              <a:schemeClr val="bg2"/>
            </a:solidFill>
            <a:miter lim="800000"/>
            <a:headEnd/>
            <a:tailEnd/>
          </a:ln>
        </p:spPr>
        <p:txBody>
          <a:bodyPr wrap="none" anchor="ctr"/>
          <a:lstStyle>
            <a:lvl1pPr defTabSz="912813" eaLnBrk="0" hangingPunct="0">
              <a:defRPr>
                <a:solidFill>
                  <a:schemeClr val="tx1"/>
                </a:solidFill>
                <a:latin typeface="Arial" pitchFamily="34" charset="0"/>
                <a:ea typeface="ＭＳ Ｐゴシック" pitchFamily="34" charset="-128"/>
              </a:defRPr>
            </a:lvl1pPr>
            <a:lvl2pPr marL="742950" indent="-285750" defTabSz="912813" eaLnBrk="0" hangingPunct="0">
              <a:defRPr>
                <a:solidFill>
                  <a:schemeClr val="tx1"/>
                </a:solidFill>
                <a:latin typeface="Arial" pitchFamily="34" charset="0"/>
                <a:ea typeface="ＭＳ Ｐゴシック" pitchFamily="34" charset="-128"/>
              </a:defRPr>
            </a:lvl2pPr>
            <a:lvl3pPr marL="1143000" indent="-228600" defTabSz="912813" eaLnBrk="0" hangingPunct="0">
              <a:defRPr>
                <a:solidFill>
                  <a:schemeClr val="tx1"/>
                </a:solidFill>
                <a:latin typeface="Arial" pitchFamily="34" charset="0"/>
                <a:ea typeface="ＭＳ Ｐゴシック" pitchFamily="34" charset="-128"/>
              </a:defRPr>
            </a:lvl3pPr>
            <a:lvl4pPr marL="1600200" indent="-228600" defTabSz="912813" eaLnBrk="0" hangingPunct="0">
              <a:defRPr>
                <a:solidFill>
                  <a:schemeClr val="tx1"/>
                </a:solidFill>
                <a:latin typeface="Arial" pitchFamily="34" charset="0"/>
                <a:ea typeface="ＭＳ Ｐゴシック" pitchFamily="34" charset="-128"/>
              </a:defRPr>
            </a:lvl4pPr>
            <a:lvl5pPr marL="2057400" indent="-228600" defTabSz="912813" eaLnBrk="0" hangingPunct="0">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MX" altLang="es-MX"/>
          </a:p>
        </p:txBody>
      </p:sp>
      <p:sp>
        <p:nvSpPr>
          <p:cNvPr id="11" name="34 CuadroTexto"/>
          <p:cNvSpPr txBox="1">
            <a:spLocks noChangeArrowheads="1"/>
          </p:cNvSpPr>
          <p:nvPr/>
        </p:nvSpPr>
        <p:spPr bwMode="auto">
          <a:xfrm>
            <a:off x="1214438" y="5877272"/>
            <a:ext cx="640715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MX" altLang="es-MX" sz="1200" b="1" dirty="0" smtClean="0"/>
              <a:t>Jurisprudencia 13/2018</a:t>
            </a:r>
            <a:r>
              <a:rPr lang="es-MX" altLang="es-MX" sz="1200" b="1" dirty="0" smtClean="0"/>
              <a:t>. </a:t>
            </a:r>
            <a:r>
              <a:rPr lang="es-MX" altLang="es-MX" sz="1200" dirty="0" smtClean="0"/>
              <a:t>CREDENCIAL PARA VOTAR. LA LIMITACIÓN TEMPORAL PARA LA SOLICITUD DE EXPEDICIÓN Y ACTUALIZACIÓN AL PADRÓN ELECTORAL ES CONSTITUCIONAL.</a:t>
            </a:r>
            <a:endParaRPr lang="es-MX" altLang="es-MX"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6 Rectángulo"/>
          <p:cNvSpPr>
            <a:spLocks noChangeArrowheads="1"/>
          </p:cNvSpPr>
          <p:nvPr/>
        </p:nvSpPr>
        <p:spPr bwMode="auto">
          <a:xfrm>
            <a:off x="4589463" y="-26988"/>
            <a:ext cx="4556125" cy="45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MX" altLang="es-MX" sz="2400" b="1">
                <a:solidFill>
                  <a:schemeClr val="bg1"/>
                </a:solidFill>
                <a:latin typeface="Antique Olive"/>
              </a:rPr>
              <a:t>Etapas del proceso electoral</a:t>
            </a:r>
            <a:endParaRPr lang="es-ES" altLang="es-MX" sz="2400" b="1">
              <a:solidFill>
                <a:schemeClr val="bg1"/>
              </a:solidFill>
              <a:latin typeface="Antique Olive"/>
            </a:endParaRPr>
          </a:p>
        </p:txBody>
      </p:sp>
      <p:sp>
        <p:nvSpPr>
          <p:cNvPr id="10243" name="4 Rectángulo"/>
          <p:cNvSpPr>
            <a:spLocks noChangeArrowheads="1"/>
          </p:cNvSpPr>
          <p:nvPr/>
        </p:nvSpPr>
        <p:spPr bwMode="auto">
          <a:xfrm>
            <a:off x="827088" y="5373688"/>
            <a:ext cx="752475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r>
              <a:rPr lang="es-ES" altLang="es-MX" sz="1600" b="1">
                <a:solidFill>
                  <a:srgbClr val="04502E"/>
                </a:solidFill>
              </a:rPr>
              <a:t>Principio de definitividad</a:t>
            </a:r>
            <a:r>
              <a:rPr lang="es-ES" altLang="es-MX" sz="1600">
                <a:solidFill>
                  <a:srgbClr val="04502E"/>
                </a:solidFill>
              </a:rPr>
              <a:t>: </a:t>
            </a:r>
            <a:r>
              <a:rPr lang="es-ES" altLang="es-MX" sz="1400"/>
              <a:t>al concluir cualquiera de las etapas del proceso electoral, el Secretario Ejecutivo o el Vocal Ejecutivo de la Junta Local o Distrital, podrá difundir su realización y conclusión .</a:t>
            </a:r>
          </a:p>
        </p:txBody>
      </p:sp>
      <p:sp>
        <p:nvSpPr>
          <p:cNvPr id="2" name="4 Cerrar llave"/>
          <p:cNvSpPr>
            <a:spLocks/>
          </p:cNvSpPr>
          <p:nvPr/>
        </p:nvSpPr>
        <p:spPr bwMode="auto">
          <a:xfrm rot="5400000">
            <a:off x="4321969" y="473869"/>
            <a:ext cx="357188" cy="8572500"/>
          </a:xfrm>
          <a:prstGeom prst="rightBrace">
            <a:avLst>
              <a:gd name="adj1" fmla="val 8333"/>
              <a:gd name="adj2" fmla="val 50000"/>
            </a:avLst>
          </a:prstGeom>
          <a:noFill/>
          <a:ln w="9525" algn="ctr">
            <a:solidFill>
              <a:srgbClr val="4A7EBB"/>
            </a:solidFill>
            <a:round/>
            <a:headEnd/>
            <a:tailEnd/>
          </a:ln>
        </p:spPr>
        <p:txBody>
          <a:bodyPr rot="10800000" vert="eaVert" anchor="ctr"/>
          <a:lstStyle/>
          <a:p>
            <a:pPr>
              <a:defRPr/>
            </a:pPr>
            <a:endParaRPr lang="es-MX">
              <a:latin typeface="+mn-lt"/>
              <a:ea typeface="ＭＳ Ｐゴシック" charset="-128"/>
            </a:endParaRPr>
          </a:p>
        </p:txBody>
      </p:sp>
      <p:sp>
        <p:nvSpPr>
          <p:cNvPr id="6" name="5 Cerrar llave"/>
          <p:cNvSpPr>
            <a:spLocks/>
          </p:cNvSpPr>
          <p:nvPr/>
        </p:nvSpPr>
        <p:spPr bwMode="auto">
          <a:xfrm rot="-5400000">
            <a:off x="3429000" y="-1871662"/>
            <a:ext cx="357188" cy="6500812"/>
          </a:xfrm>
          <a:prstGeom prst="rightBrace">
            <a:avLst>
              <a:gd name="adj1" fmla="val 8342"/>
              <a:gd name="adj2" fmla="val 50000"/>
            </a:avLst>
          </a:prstGeom>
          <a:noFill/>
          <a:ln w="9525" algn="ctr">
            <a:solidFill>
              <a:srgbClr val="4A7EBB"/>
            </a:solidFill>
            <a:round/>
            <a:headEnd/>
            <a:tailEnd/>
          </a:ln>
        </p:spPr>
        <p:txBody>
          <a:bodyPr vert="eaVert" anchor="ctr"/>
          <a:lstStyle/>
          <a:p>
            <a:pPr>
              <a:defRPr/>
            </a:pPr>
            <a:endParaRPr lang="es-MX">
              <a:latin typeface="+mn-lt"/>
              <a:ea typeface="ＭＳ Ｐゴシック" charset="-128"/>
            </a:endParaRPr>
          </a:p>
        </p:txBody>
      </p:sp>
      <p:sp>
        <p:nvSpPr>
          <p:cNvPr id="10246" name="6 CuadroTexto"/>
          <p:cNvSpPr txBox="1">
            <a:spLocks noChangeArrowheads="1"/>
          </p:cNvSpPr>
          <p:nvPr/>
        </p:nvSpPr>
        <p:spPr bwMode="auto">
          <a:xfrm>
            <a:off x="1619250" y="857250"/>
            <a:ext cx="40719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a:t>Elección de diputados</a:t>
            </a:r>
          </a:p>
        </p:txBody>
      </p:sp>
      <p:sp>
        <p:nvSpPr>
          <p:cNvPr id="10247" name="7 CuadroTexto"/>
          <p:cNvSpPr txBox="1">
            <a:spLocks noChangeArrowheads="1"/>
          </p:cNvSpPr>
          <p:nvPr/>
        </p:nvSpPr>
        <p:spPr bwMode="auto">
          <a:xfrm>
            <a:off x="3286125" y="4916488"/>
            <a:ext cx="250031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MX" altLang="es-MX"/>
              <a:t>Elección presidencial</a:t>
            </a:r>
          </a:p>
        </p:txBody>
      </p:sp>
      <p:sp>
        <p:nvSpPr>
          <p:cNvPr id="10248" name="8 Marcador de contenido"/>
          <p:cNvSpPr>
            <a:spLocks/>
          </p:cNvSpPr>
          <p:nvPr/>
        </p:nvSpPr>
        <p:spPr bwMode="auto">
          <a:xfrm>
            <a:off x="4857750" y="6164263"/>
            <a:ext cx="2735263"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Bef>
                <a:spcPct val="20000"/>
              </a:spcBef>
              <a:buClr>
                <a:srgbClr val="632523"/>
              </a:buClr>
            </a:pPr>
            <a:r>
              <a:rPr lang="es-MX" altLang="es-MX" sz="1200"/>
              <a:t>Artículo 208 de la LGIPE</a:t>
            </a:r>
          </a:p>
          <a:p>
            <a:pPr algn="r" eaLnBrk="1" hangingPunct="1">
              <a:spcBef>
                <a:spcPct val="20000"/>
              </a:spcBef>
              <a:buClr>
                <a:srgbClr val="632523"/>
              </a:buClr>
            </a:pPr>
            <a:r>
              <a:rPr lang="es-MX" altLang="es-MX" sz="1200"/>
              <a:t>Jurisprudencia 01/2002 del TEPJF</a:t>
            </a:r>
          </a:p>
        </p:txBody>
      </p:sp>
      <p:graphicFrame>
        <p:nvGraphicFramePr>
          <p:cNvPr id="12" name="11 Diagrama"/>
          <p:cNvGraphicFramePr/>
          <p:nvPr>
            <p:extLst>
              <p:ext uri="{D42A27DB-BD31-4B8C-83A1-F6EECF244321}">
                <p14:modId xmlns="" xmlns:p14="http://schemas.microsoft.com/office/powerpoint/2010/main" val="3904486491"/>
              </p:ext>
            </p:extLst>
          </p:nvPr>
        </p:nvGraphicFramePr>
        <p:xfrm>
          <a:off x="285720" y="1357298"/>
          <a:ext cx="8572560" cy="3286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1776</TotalTime>
  <Words>8952</Words>
  <Application>Microsoft Office PowerPoint</Application>
  <PresentationFormat>Carta (216 x 279 mm)</PresentationFormat>
  <Paragraphs>701</Paragraphs>
  <Slides>53</Slides>
  <Notes>50</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Diseño predeterminado</vt:lpstr>
      <vt:lpstr>Diapositiva 1</vt:lpstr>
      <vt:lpstr>Temario </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Parcial</vt:lpstr>
      <vt:lpstr>Parcial</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vector>
  </TitlesOfParts>
  <Company>TEPJF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Unidad de Sistemas</dc:creator>
  <cp:lastModifiedBy>unidad.investigacion</cp:lastModifiedBy>
  <cp:revision>282</cp:revision>
  <cp:lastPrinted>2018-03-05T23:05:14Z</cp:lastPrinted>
  <dcterms:created xsi:type="dcterms:W3CDTF">2009-01-14T23:47:27Z</dcterms:created>
  <dcterms:modified xsi:type="dcterms:W3CDTF">2018-05-21T19:05:09Z</dcterms:modified>
</cp:coreProperties>
</file>